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7" r:id="rId2"/>
    <p:sldId id="300" r:id="rId3"/>
    <p:sldId id="301" r:id="rId4"/>
    <p:sldId id="302" r:id="rId5"/>
    <p:sldId id="308" r:id="rId6"/>
    <p:sldId id="261" r:id="rId7"/>
    <p:sldId id="295" r:id="rId8"/>
    <p:sldId id="265" r:id="rId9"/>
    <p:sldId id="268" r:id="rId10"/>
    <p:sldId id="262" r:id="rId11"/>
    <p:sldId id="269" r:id="rId12"/>
    <p:sldId id="346" r:id="rId13"/>
    <p:sldId id="270" r:id="rId14"/>
    <p:sldId id="271" r:id="rId15"/>
    <p:sldId id="296" r:id="rId16"/>
    <p:sldId id="272" r:id="rId17"/>
    <p:sldId id="273" r:id="rId18"/>
    <p:sldId id="274" r:id="rId19"/>
    <p:sldId id="275" r:id="rId20"/>
    <p:sldId id="297" r:id="rId21"/>
    <p:sldId id="298" r:id="rId22"/>
    <p:sldId id="278" r:id="rId23"/>
    <p:sldId id="279" r:id="rId24"/>
    <p:sldId id="280" r:id="rId25"/>
    <p:sldId id="281" r:id="rId26"/>
    <p:sldId id="284" r:id="rId27"/>
    <p:sldId id="282" r:id="rId28"/>
    <p:sldId id="283" r:id="rId29"/>
    <p:sldId id="285" r:id="rId30"/>
    <p:sldId id="286" r:id="rId31"/>
    <p:sldId id="287" r:id="rId32"/>
    <p:sldId id="349" r:id="rId33"/>
    <p:sldId id="289" r:id="rId34"/>
    <p:sldId id="350" r:id="rId35"/>
    <p:sldId id="351" r:id="rId36"/>
    <p:sldId id="292" r:id="rId37"/>
    <p:sldId id="352" r:id="rId38"/>
    <p:sldId id="294" r:id="rId39"/>
    <p:sldId id="360" r:id="rId40"/>
    <p:sldId id="26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680"/>
  </p:normalViewPr>
  <p:slideViewPr>
    <p:cSldViewPr snapToGrid="0" snapToObjects="1">
      <p:cViewPr varScale="1">
        <p:scale>
          <a:sx n="108" d="100"/>
          <a:sy n="108" d="100"/>
        </p:scale>
        <p:origin x="7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54AE0C-823B-4DD4-A6E7-411F5F6D6B2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8A058BE-EFCF-422E-ABC1-2E6DD6E4B169}">
      <dgm:prSet phldr="0"/>
      <dgm:spPr/>
      <dgm:t>
        <a:bodyPr/>
        <a:lstStyle/>
        <a:p>
          <a:r>
            <a:rPr lang="en-US">
              <a:latin typeface="Trebuchet MS" panose="020B0603020202020204"/>
            </a:rPr>
            <a:t>A Brief History of Colonization</a:t>
          </a:r>
          <a:endParaRPr lang="en-US"/>
        </a:p>
      </dgm:t>
    </dgm:pt>
    <dgm:pt modelId="{3E33457B-B5AB-4C9B-8363-B05E1336E774}" type="parTrans" cxnId="{2C3654F1-173B-4B04-9109-217FE9082867}">
      <dgm:prSet/>
      <dgm:spPr/>
      <dgm:t>
        <a:bodyPr/>
        <a:lstStyle/>
        <a:p>
          <a:endParaRPr lang="en-US"/>
        </a:p>
      </dgm:t>
    </dgm:pt>
    <dgm:pt modelId="{AC91DBC5-15BF-4C22-959C-C25D49DAC788}" type="sibTrans" cxnId="{2C3654F1-173B-4B04-9109-217FE9082867}">
      <dgm:prSet/>
      <dgm:spPr/>
      <dgm:t>
        <a:bodyPr/>
        <a:lstStyle/>
        <a:p>
          <a:endParaRPr lang="en-US"/>
        </a:p>
      </dgm:t>
    </dgm:pt>
    <dgm:pt modelId="{F4B1FCD8-2F99-402F-A807-2FC39268A79E}">
      <dgm:prSet/>
      <dgm:spPr/>
      <dgm:t>
        <a:bodyPr/>
        <a:lstStyle/>
        <a:p>
          <a:pPr rtl="0"/>
          <a:r>
            <a:rPr lang="en-US">
              <a:latin typeface="Trebuchet MS" panose="020B0603020202020204"/>
            </a:rPr>
            <a:t>Colonialism Today</a:t>
          </a:r>
          <a:endParaRPr lang="en-US"/>
        </a:p>
      </dgm:t>
    </dgm:pt>
    <dgm:pt modelId="{A9BF3819-420D-4502-BB5C-A8936995BB85}" type="parTrans" cxnId="{BDC82AE6-7617-498D-B2BC-39C58127EC52}">
      <dgm:prSet/>
      <dgm:spPr/>
      <dgm:t>
        <a:bodyPr/>
        <a:lstStyle/>
        <a:p>
          <a:endParaRPr lang="en-US"/>
        </a:p>
      </dgm:t>
    </dgm:pt>
    <dgm:pt modelId="{4380BED8-C4AD-488E-94CD-381F71257371}" type="sibTrans" cxnId="{BDC82AE6-7617-498D-B2BC-39C58127EC52}">
      <dgm:prSet/>
      <dgm:spPr/>
      <dgm:t>
        <a:bodyPr/>
        <a:lstStyle/>
        <a:p>
          <a:endParaRPr lang="en-US"/>
        </a:p>
      </dgm:t>
    </dgm:pt>
    <dgm:pt modelId="{1E4A1B6B-757A-4283-958E-29A973AEDB88}">
      <dgm:prSet phldr="0"/>
      <dgm:spPr/>
      <dgm:t>
        <a:bodyPr/>
        <a:lstStyle/>
        <a:p>
          <a:pPr rtl="0"/>
          <a:r>
            <a:rPr lang="en-US">
              <a:latin typeface="Trebuchet MS" panose="020B0603020202020204"/>
            </a:rPr>
            <a:t>Indigenous Women, Girls &amp; 2SLGBTQQIA+ Peoples and Exploitation</a:t>
          </a:r>
          <a:endParaRPr lang="en-US"/>
        </a:p>
      </dgm:t>
    </dgm:pt>
    <dgm:pt modelId="{3AFC4774-099F-46DB-BEAF-764F33AAF9DE}" type="parTrans" cxnId="{3B875404-105B-4684-BD22-05C6337811F0}">
      <dgm:prSet/>
      <dgm:spPr/>
      <dgm:t>
        <a:bodyPr/>
        <a:lstStyle/>
        <a:p>
          <a:endParaRPr lang="en-US"/>
        </a:p>
      </dgm:t>
    </dgm:pt>
    <dgm:pt modelId="{FFB03396-9F4F-453E-A880-073B5EE40E78}" type="sibTrans" cxnId="{3B875404-105B-4684-BD22-05C6337811F0}">
      <dgm:prSet/>
      <dgm:spPr/>
      <dgm:t>
        <a:bodyPr/>
        <a:lstStyle/>
        <a:p>
          <a:endParaRPr lang="en-US"/>
        </a:p>
      </dgm:t>
    </dgm:pt>
    <dgm:pt modelId="{AAF38222-7674-4E94-80F8-5BFC78BF3EA8}">
      <dgm:prSet phldr="0"/>
      <dgm:spPr/>
      <dgm:t>
        <a:bodyPr/>
        <a:lstStyle/>
        <a:p>
          <a:pPr rtl="0"/>
          <a:r>
            <a:rPr lang="en-US">
              <a:latin typeface="Trebuchet MS" panose="020B0603020202020204"/>
            </a:rPr>
            <a:t>Next Steps </a:t>
          </a:r>
          <a:endParaRPr lang="en-US"/>
        </a:p>
      </dgm:t>
    </dgm:pt>
    <dgm:pt modelId="{E1B180E7-9C56-4FE0-989A-9827A40A9512}" type="parTrans" cxnId="{A96F420F-9D58-450C-9106-D3C341A05D76}">
      <dgm:prSet/>
      <dgm:spPr/>
      <dgm:t>
        <a:bodyPr/>
        <a:lstStyle/>
        <a:p>
          <a:endParaRPr lang="en-US"/>
        </a:p>
      </dgm:t>
    </dgm:pt>
    <dgm:pt modelId="{72DD8190-E025-4A11-923E-1DAF51327DB4}" type="sibTrans" cxnId="{A96F420F-9D58-450C-9106-D3C341A05D76}">
      <dgm:prSet/>
      <dgm:spPr/>
      <dgm:t>
        <a:bodyPr/>
        <a:lstStyle/>
        <a:p>
          <a:endParaRPr lang="en-US"/>
        </a:p>
      </dgm:t>
    </dgm:pt>
    <dgm:pt modelId="{9E9EA897-4CF7-4F35-921E-827AD639DB59}">
      <dgm:prSet/>
      <dgm:spPr/>
      <dgm:t>
        <a:bodyPr/>
        <a:lstStyle/>
        <a:p>
          <a:pPr rtl="0"/>
          <a:r>
            <a:rPr lang="en-US">
              <a:latin typeface="Trebuchet MS" panose="020B0603020202020204"/>
            </a:rPr>
            <a:t>Planting Seeds of Hope</a:t>
          </a:r>
          <a:endParaRPr lang="en-US"/>
        </a:p>
      </dgm:t>
    </dgm:pt>
    <dgm:pt modelId="{8F16D914-4380-4589-B967-3F3E16BDD6CE}" type="parTrans" cxnId="{47689CCD-8557-4626-9808-93465B559918}">
      <dgm:prSet/>
      <dgm:spPr/>
      <dgm:t>
        <a:bodyPr/>
        <a:lstStyle/>
        <a:p>
          <a:endParaRPr lang="en-US"/>
        </a:p>
      </dgm:t>
    </dgm:pt>
    <dgm:pt modelId="{8D228FD9-161B-44C7-8DE2-A7DD6D7F1F4D}" type="sibTrans" cxnId="{47689CCD-8557-4626-9808-93465B559918}">
      <dgm:prSet/>
      <dgm:spPr/>
      <dgm:t>
        <a:bodyPr/>
        <a:lstStyle/>
        <a:p>
          <a:endParaRPr lang="en-US"/>
        </a:p>
      </dgm:t>
    </dgm:pt>
    <dgm:pt modelId="{551210E3-0234-4459-B09B-ED017CEF7E22}" type="pres">
      <dgm:prSet presAssocID="{1854AE0C-823B-4DD4-A6E7-411F5F6D6B26}" presName="vert0" presStyleCnt="0">
        <dgm:presLayoutVars>
          <dgm:dir/>
          <dgm:animOne val="branch"/>
          <dgm:animLvl val="lvl"/>
        </dgm:presLayoutVars>
      </dgm:prSet>
      <dgm:spPr/>
    </dgm:pt>
    <dgm:pt modelId="{BEF20924-33B6-4F79-8849-5EBBDCA6531D}" type="pres">
      <dgm:prSet presAssocID="{08A058BE-EFCF-422E-ABC1-2E6DD6E4B169}" presName="thickLine" presStyleLbl="alignNode1" presStyleIdx="0" presStyleCnt="5"/>
      <dgm:spPr/>
    </dgm:pt>
    <dgm:pt modelId="{942EA877-F886-48D3-9E7F-CD4033D75B1E}" type="pres">
      <dgm:prSet presAssocID="{08A058BE-EFCF-422E-ABC1-2E6DD6E4B169}" presName="horz1" presStyleCnt="0"/>
      <dgm:spPr/>
    </dgm:pt>
    <dgm:pt modelId="{83D6F841-3471-45D3-84DB-E570467D8F13}" type="pres">
      <dgm:prSet presAssocID="{08A058BE-EFCF-422E-ABC1-2E6DD6E4B169}" presName="tx1" presStyleLbl="revTx" presStyleIdx="0" presStyleCnt="5"/>
      <dgm:spPr/>
    </dgm:pt>
    <dgm:pt modelId="{7AD7A969-67AB-490B-8F87-D3D7779B8E2F}" type="pres">
      <dgm:prSet presAssocID="{08A058BE-EFCF-422E-ABC1-2E6DD6E4B169}" presName="vert1" presStyleCnt="0"/>
      <dgm:spPr/>
    </dgm:pt>
    <dgm:pt modelId="{493078E2-4DD9-494D-96D6-82C5C7AF496B}" type="pres">
      <dgm:prSet presAssocID="{F4B1FCD8-2F99-402F-A807-2FC39268A79E}" presName="thickLine" presStyleLbl="alignNode1" presStyleIdx="1" presStyleCnt="5"/>
      <dgm:spPr/>
    </dgm:pt>
    <dgm:pt modelId="{8E7AC6FD-6F84-444D-93F3-14BAA469AF53}" type="pres">
      <dgm:prSet presAssocID="{F4B1FCD8-2F99-402F-A807-2FC39268A79E}" presName="horz1" presStyleCnt="0"/>
      <dgm:spPr/>
    </dgm:pt>
    <dgm:pt modelId="{61C92419-3CF6-4E0B-ADAD-173D42B8BB94}" type="pres">
      <dgm:prSet presAssocID="{F4B1FCD8-2F99-402F-A807-2FC39268A79E}" presName="tx1" presStyleLbl="revTx" presStyleIdx="1" presStyleCnt="5"/>
      <dgm:spPr/>
    </dgm:pt>
    <dgm:pt modelId="{B19CA3D7-D5BF-4014-9D02-83FDC91334B3}" type="pres">
      <dgm:prSet presAssocID="{F4B1FCD8-2F99-402F-A807-2FC39268A79E}" presName="vert1" presStyleCnt="0"/>
      <dgm:spPr/>
    </dgm:pt>
    <dgm:pt modelId="{31E7CE71-03B9-4E60-8851-E31F99CD8210}" type="pres">
      <dgm:prSet presAssocID="{1E4A1B6B-757A-4283-958E-29A973AEDB88}" presName="thickLine" presStyleLbl="alignNode1" presStyleIdx="2" presStyleCnt="5"/>
      <dgm:spPr/>
    </dgm:pt>
    <dgm:pt modelId="{35A2A980-F3E9-4483-B08C-D0CB26BEF897}" type="pres">
      <dgm:prSet presAssocID="{1E4A1B6B-757A-4283-958E-29A973AEDB88}" presName="horz1" presStyleCnt="0"/>
      <dgm:spPr/>
    </dgm:pt>
    <dgm:pt modelId="{C06C1EED-EAB6-4B2D-8322-64A587F7D383}" type="pres">
      <dgm:prSet presAssocID="{1E4A1B6B-757A-4283-958E-29A973AEDB88}" presName="tx1" presStyleLbl="revTx" presStyleIdx="2" presStyleCnt="5"/>
      <dgm:spPr/>
    </dgm:pt>
    <dgm:pt modelId="{6499AF2D-887D-4AAE-A904-C9F097C35E90}" type="pres">
      <dgm:prSet presAssocID="{1E4A1B6B-757A-4283-958E-29A973AEDB88}" presName="vert1" presStyleCnt="0"/>
      <dgm:spPr/>
    </dgm:pt>
    <dgm:pt modelId="{1D8D7EAC-B482-47BF-9E85-9BB0958F5CC6}" type="pres">
      <dgm:prSet presAssocID="{AAF38222-7674-4E94-80F8-5BFC78BF3EA8}" presName="thickLine" presStyleLbl="alignNode1" presStyleIdx="3" presStyleCnt="5"/>
      <dgm:spPr/>
    </dgm:pt>
    <dgm:pt modelId="{DE352B0E-592E-4272-90BF-F673EEA71C92}" type="pres">
      <dgm:prSet presAssocID="{AAF38222-7674-4E94-80F8-5BFC78BF3EA8}" presName="horz1" presStyleCnt="0"/>
      <dgm:spPr/>
    </dgm:pt>
    <dgm:pt modelId="{C55C6C4C-908E-41A8-9F15-93EC95359962}" type="pres">
      <dgm:prSet presAssocID="{AAF38222-7674-4E94-80F8-5BFC78BF3EA8}" presName="tx1" presStyleLbl="revTx" presStyleIdx="3" presStyleCnt="5"/>
      <dgm:spPr/>
    </dgm:pt>
    <dgm:pt modelId="{E04D5E72-12EB-4EA1-811E-0BFAB795C0DD}" type="pres">
      <dgm:prSet presAssocID="{AAF38222-7674-4E94-80F8-5BFC78BF3EA8}" presName="vert1" presStyleCnt="0"/>
      <dgm:spPr/>
    </dgm:pt>
    <dgm:pt modelId="{1145F407-20A9-4D34-A7E2-2D836408C6CD}" type="pres">
      <dgm:prSet presAssocID="{9E9EA897-4CF7-4F35-921E-827AD639DB59}" presName="thickLine" presStyleLbl="alignNode1" presStyleIdx="4" presStyleCnt="5"/>
      <dgm:spPr/>
    </dgm:pt>
    <dgm:pt modelId="{00172751-4979-4599-A569-4064CE17DDAD}" type="pres">
      <dgm:prSet presAssocID="{9E9EA897-4CF7-4F35-921E-827AD639DB59}" presName="horz1" presStyleCnt="0"/>
      <dgm:spPr/>
    </dgm:pt>
    <dgm:pt modelId="{EA3B5097-872C-4956-8567-483A1F681268}" type="pres">
      <dgm:prSet presAssocID="{9E9EA897-4CF7-4F35-921E-827AD639DB59}" presName="tx1" presStyleLbl="revTx" presStyleIdx="4" presStyleCnt="5"/>
      <dgm:spPr/>
    </dgm:pt>
    <dgm:pt modelId="{E86E3B82-580D-4626-8155-6CCA1FC67F03}" type="pres">
      <dgm:prSet presAssocID="{9E9EA897-4CF7-4F35-921E-827AD639DB59}" presName="vert1" presStyleCnt="0"/>
      <dgm:spPr/>
    </dgm:pt>
  </dgm:ptLst>
  <dgm:cxnLst>
    <dgm:cxn modelId="{3B875404-105B-4684-BD22-05C6337811F0}" srcId="{1854AE0C-823B-4DD4-A6E7-411F5F6D6B26}" destId="{1E4A1B6B-757A-4283-958E-29A973AEDB88}" srcOrd="2" destOrd="0" parTransId="{3AFC4774-099F-46DB-BEAF-764F33AAF9DE}" sibTransId="{FFB03396-9F4F-453E-A880-073B5EE40E78}"/>
    <dgm:cxn modelId="{36773305-5041-4DA7-A500-3EA036DA5626}" type="presOf" srcId="{1854AE0C-823B-4DD4-A6E7-411F5F6D6B26}" destId="{551210E3-0234-4459-B09B-ED017CEF7E22}" srcOrd="0" destOrd="0" presId="urn:microsoft.com/office/officeart/2008/layout/LinedList"/>
    <dgm:cxn modelId="{A96F420F-9D58-450C-9106-D3C341A05D76}" srcId="{1854AE0C-823B-4DD4-A6E7-411F5F6D6B26}" destId="{AAF38222-7674-4E94-80F8-5BFC78BF3EA8}" srcOrd="3" destOrd="0" parTransId="{E1B180E7-9C56-4FE0-989A-9827A40A9512}" sibTransId="{72DD8190-E025-4A11-923E-1DAF51327DB4}"/>
    <dgm:cxn modelId="{016A2344-7924-42A9-B287-0536BFFC4463}" type="presOf" srcId="{1E4A1B6B-757A-4283-958E-29A973AEDB88}" destId="{C06C1EED-EAB6-4B2D-8322-64A587F7D383}" srcOrd="0" destOrd="0" presId="urn:microsoft.com/office/officeart/2008/layout/LinedList"/>
    <dgm:cxn modelId="{2D37BD6C-2C82-41B4-ADB1-1CB7EA4FF044}" type="presOf" srcId="{08A058BE-EFCF-422E-ABC1-2E6DD6E4B169}" destId="{83D6F841-3471-45D3-84DB-E570467D8F13}" srcOrd="0" destOrd="0" presId="urn:microsoft.com/office/officeart/2008/layout/LinedList"/>
    <dgm:cxn modelId="{A48E0278-F6F3-47C4-8C7F-8CB3DDAA3A00}" type="presOf" srcId="{9E9EA897-4CF7-4F35-921E-827AD639DB59}" destId="{EA3B5097-872C-4956-8567-483A1F681268}" srcOrd="0" destOrd="0" presId="urn:microsoft.com/office/officeart/2008/layout/LinedList"/>
    <dgm:cxn modelId="{FD3D1B85-5549-4205-8F7B-86FAB686E6DC}" type="presOf" srcId="{F4B1FCD8-2F99-402F-A807-2FC39268A79E}" destId="{61C92419-3CF6-4E0B-ADAD-173D42B8BB94}" srcOrd="0" destOrd="0" presId="urn:microsoft.com/office/officeart/2008/layout/LinedList"/>
    <dgm:cxn modelId="{308FDBB6-FC1B-4E16-84EF-048CA01768C3}" type="presOf" srcId="{AAF38222-7674-4E94-80F8-5BFC78BF3EA8}" destId="{C55C6C4C-908E-41A8-9F15-93EC95359962}" srcOrd="0" destOrd="0" presId="urn:microsoft.com/office/officeart/2008/layout/LinedList"/>
    <dgm:cxn modelId="{47689CCD-8557-4626-9808-93465B559918}" srcId="{1854AE0C-823B-4DD4-A6E7-411F5F6D6B26}" destId="{9E9EA897-4CF7-4F35-921E-827AD639DB59}" srcOrd="4" destOrd="0" parTransId="{8F16D914-4380-4589-B967-3F3E16BDD6CE}" sibTransId="{8D228FD9-161B-44C7-8DE2-A7DD6D7F1F4D}"/>
    <dgm:cxn modelId="{BDC82AE6-7617-498D-B2BC-39C58127EC52}" srcId="{1854AE0C-823B-4DD4-A6E7-411F5F6D6B26}" destId="{F4B1FCD8-2F99-402F-A807-2FC39268A79E}" srcOrd="1" destOrd="0" parTransId="{A9BF3819-420D-4502-BB5C-A8936995BB85}" sibTransId="{4380BED8-C4AD-488E-94CD-381F71257371}"/>
    <dgm:cxn modelId="{2C3654F1-173B-4B04-9109-217FE9082867}" srcId="{1854AE0C-823B-4DD4-A6E7-411F5F6D6B26}" destId="{08A058BE-EFCF-422E-ABC1-2E6DD6E4B169}" srcOrd="0" destOrd="0" parTransId="{3E33457B-B5AB-4C9B-8363-B05E1336E774}" sibTransId="{AC91DBC5-15BF-4C22-959C-C25D49DAC788}"/>
    <dgm:cxn modelId="{EDE1B53D-2B97-4436-877D-9DE2D145296A}" type="presParOf" srcId="{551210E3-0234-4459-B09B-ED017CEF7E22}" destId="{BEF20924-33B6-4F79-8849-5EBBDCA6531D}" srcOrd="0" destOrd="0" presId="urn:microsoft.com/office/officeart/2008/layout/LinedList"/>
    <dgm:cxn modelId="{AEBE3689-A0AB-4869-97C5-18D073C098E0}" type="presParOf" srcId="{551210E3-0234-4459-B09B-ED017CEF7E22}" destId="{942EA877-F886-48D3-9E7F-CD4033D75B1E}" srcOrd="1" destOrd="0" presId="urn:microsoft.com/office/officeart/2008/layout/LinedList"/>
    <dgm:cxn modelId="{B5D9DFE5-8683-4B31-9B55-E6809856E8A6}" type="presParOf" srcId="{942EA877-F886-48D3-9E7F-CD4033D75B1E}" destId="{83D6F841-3471-45D3-84DB-E570467D8F13}" srcOrd="0" destOrd="0" presId="urn:microsoft.com/office/officeart/2008/layout/LinedList"/>
    <dgm:cxn modelId="{A794D068-7FAD-4C7A-B06C-F48DB9B1EF44}" type="presParOf" srcId="{942EA877-F886-48D3-9E7F-CD4033D75B1E}" destId="{7AD7A969-67AB-490B-8F87-D3D7779B8E2F}" srcOrd="1" destOrd="0" presId="urn:microsoft.com/office/officeart/2008/layout/LinedList"/>
    <dgm:cxn modelId="{6ECC7EB5-5576-4982-BE69-FB388CAB5B1F}" type="presParOf" srcId="{551210E3-0234-4459-B09B-ED017CEF7E22}" destId="{493078E2-4DD9-494D-96D6-82C5C7AF496B}" srcOrd="2" destOrd="0" presId="urn:microsoft.com/office/officeart/2008/layout/LinedList"/>
    <dgm:cxn modelId="{25513212-FFA8-49CB-9D20-048725CC6625}" type="presParOf" srcId="{551210E3-0234-4459-B09B-ED017CEF7E22}" destId="{8E7AC6FD-6F84-444D-93F3-14BAA469AF53}" srcOrd="3" destOrd="0" presId="urn:microsoft.com/office/officeart/2008/layout/LinedList"/>
    <dgm:cxn modelId="{7A17F516-DE8D-4EFC-8D32-09B04932EEFD}" type="presParOf" srcId="{8E7AC6FD-6F84-444D-93F3-14BAA469AF53}" destId="{61C92419-3CF6-4E0B-ADAD-173D42B8BB94}" srcOrd="0" destOrd="0" presId="urn:microsoft.com/office/officeart/2008/layout/LinedList"/>
    <dgm:cxn modelId="{0FAD7553-93C6-4C1E-A513-F1F2EBEECFC3}" type="presParOf" srcId="{8E7AC6FD-6F84-444D-93F3-14BAA469AF53}" destId="{B19CA3D7-D5BF-4014-9D02-83FDC91334B3}" srcOrd="1" destOrd="0" presId="urn:microsoft.com/office/officeart/2008/layout/LinedList"/>
    <dgm:cxn modelId="{3CE33D11-812D-47CE-B44A-5FE5DBEFFE28}" type="presParOf" srcId="{551210E3-0234-4459-B09B-ED017CEF7E22}" destId="{31E7CE71-03B9-4E60-8851-E31F99CD8210}" srcOrd="4" destOrd="0" presId="urn:microsoft.com/office/officeart/2008/layout/LinedList"/>
    <dgm:cxn modelId="{9A2D5E87-081F-4A30-BDDA-C16B9041A053}" type="presParOf" srcId="{551210E3-0234-4459-B09B-ED017CEF7E22}" destId="{35A2A980-F3E9-4483-B08C-D0CB26BEF897}" srcOrd="5" destOrd="0" presId="urn:microsoft.com/office/officeart/2008/layout/LinedList"/>
    <dgm:cxn modelId="{4EE0FCBE-2E51-4416-A964-EB2EB5580662}" type="presParOf" srcId="{35A2A980-F3E9-4483-B08C-D0CB26BEF897}" destId="{C06C1EED-EAB6-4B2D-8322-64A587F7D383}" srcOrd="0" destOrd="0" presId="urn:microsoft.com/office/officeart/2008/layout/LinedList"/>
    <dgm:cxn modelId="{C3393DD4-C5B7-4BAF-97B5-4E311751F014}" type="presParOf" srcId="{35A2A980-F3E9-4483-B08C-D0CB26BEF897}" destId="{6499AF2D-887D-4AAE-A904-C9F097C35E90}" srcOrd="1" destOrd="0" presId="urn:microsoft.com/office/officeart/2008/layout/LinedList"/>
    <dgm:cxn modelId="{751B35F9-1EEE-4CE6-BBA4-4FA8D6E22F35}" type="presParOf" srcId="{551210E3-0234-4459-B09B-ED017CEF7E22}" destId="{1D8D7EAC-B482-47BF-9E85-9BB0958F5CC6}" srcOrd="6" destOrd="0" presId="urn:microsoft.com/office/officeart/2008/layout/LinedList"/>
    <dgm:cxn modelId="{F81EE22F-74BB-4047-B2C2-6BEEF6B1629C}" type="presParOf" srcId="{551210E3-0234-4459-B09B-ED017CEF7E22}" destId="{DE352B0E-592E-4272-90BF-F673EEA71C92}" srcOrd="7" destOrd="0" presId="urn:microsoft.com/office/officeart/2008/layout/LinedList"/>
    <dgm:cxn modelId="{6ED849E9-63B4-40C5-A7EA-34C13CA17967}" type="presParOf" srcId="{DE352B0E-592E-4272-90BF-F673EEA71C92}" destId="{C55C6C4C-908E-41A8-9F15-93EC95359962}" srcOrd="0" destOrd="0" presId="urn:microsoft.com/office/officeart/2008/layout/LinedList"/>
    <dgm:cxn modelId="{08C19006-0D5C-4156-B47B-AD2D54D4469F}" type="presParOf" srcId="{DE352B0E-592E-4272-90BF-F673EEA71C92}" destId="{E04D5E72-12EB-4EA1-811E-0BFAB795C0DD}" srcOrd="1" destOrd="0" presId="urn:microsoft.com/office/officeart/2008/layout/LinedList"/>
    <dgm:cxn modelId="{82D6360E-D395-4733-AD50-648CC83BFC9C}" type="presParOf" srcId="{551210E3-0234-4459-B09B-ED017CEF7E22}" destId="{1145F407-20A9-4D34-A7E2-2D836408C6CD}" srcOrd="8" destOrd="0" presId="urn:microsoft.com/office/officeart/2008/layout/LinedList"/>
    <dgm:cxn modelId="{AD44D4EA-760E-4EC8-A760-758D4EC495E6}" type="presParOf" srcId="{551210E3-0234-4459-B09B-ED017CEF7E22}" destId="{00172751-4979-4599-A569-4064CE17DDAD}" srcOrd="9" destOrd="0" presId="urn:microsoft.com/office/officeart/2008/layout/LinedList"/>
    <dgm:cxn modelId="{515982B7-070E-4876-B754-DB8A0924D3BB}" type="presParOf" srcId="{00172751-4979-4599-A569-4064CE17DDAD}" destId="{EA3B5097-872C-4956-8567-483A1F681268}" srcOrd="0" destOrd="0" presId="urn:microsoft.com/office/officeart/2008/layout/LinedList"/>
    <dgm:cxn modelId="{13D7357A-6FB9-496B-97DE-EC2343C26108}" type="presParOf" srcId="{00172751-4979-4599-A569-4064CE17DDAD}" destId="{E86E3B82-580D-4626-8155-6CCA1FC67F0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20924-33B6-4F79-8849-5EBBDCA6531D}">
      <dsp:nvSpPr>
        <dsp:cNvPr id="0" name=""/>
        <dsp:cNvSpPr/>
      </dsp:nvSpPr>
      <dsp:spPr>
        <a:xfrm>
          <a:off x="0" y="675"/>
          <a:ext cx="70730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D6F841-3471-45D3-84DB-E570467D8F13}">
      <dsp:nvSpPr>
        <dsp:cNvPr id="0" name=""/>
        <dsp:cNvSpPr/>
      </dsp:nvSpPr>
      <dsp:spPr>
        <a:xfrm>
          <a:off x="0" y="675"/>
          <a:ext cx="7073040"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a:latin typeface="Trebuchet MS" panose="020B0603020202020204"/>
            </a:rPr>
            <a:t>A Brief History of Colonization</a:t>
          </a:r>
          <a:endParaRPr lang="en-US" sz="3000" kern="1200"/>
        </a:p>
      </dsp:txBody>
      <dsp:txXfrm>
        <a:off x="0" y="675"/>
        <a:ext cx="7073040" cy="1106957"/>
      </dsp:txXfrm>
    </dsp:sp>
    <dsp:sp modelId="{493078E2-4DD9-494D-96D6-82C5C7AF496B}">
      <dsp:nvSpPr>
        <dsp:cNvPr id="0" name=""/>
        <dsp:cNvSpPr/>
      </dsp:nvSpPr>
      <dsp:spPr>
        <a:xfrm>
          <a:off x="0" y="1107633"/>
          <a:ext cx="7073040" cy="0"/>
        </a:xfrm>
        <a:prstGeom prst="line">
          <a:avLst/>
        </a:prstGeom>
        <a:solidFill>
          <a:schemeClr val="accent2">
            <a:hueOff val="-296294"/>
            <a:satOff val="-6470"/>
            <a:lumOff val="49"/>
            <a:alphaOff val="0"/>
          </a:schemeClr>
        </a:solidFill>
        <a:ln w="12700" cap="flat" cmpd="sng" algn="ctr">
          <a:solidFill>
            <a:schemeClr val="accent2">
              <a:hueOff val="-296294"/>
              <a:satOff val="-6470"/>
              <a:lumOff val="4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92419-3CF6-4E0B-ADAD-173D42B8BB94}">
      <dsp:nvSpPr>
        <dsp:cNvPr id="0" name=""/>
        <dsp:cNvSpPr/>
      </dsp:nvSpPr>
      <dsp:spPr>
        <a:xfrm>
          <a:off x="0" y="1107633"/>
          <a:ext cx="7073040"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latin typeface="Trebuchet MS" panose="020B0603020202020204"/>
            </a:rPr>
            <a:t>Colonialism Today</a:t>
          </a:r>
          <a:endParaRPr lang="en-US" sz="3000" kern="1200"/>
        </a:p>
      </dsp:txBody>
      <dsp:txXfrm>
        <a:off x="0" y="1107633"/>
        <a:ext cx="7073040" cy="1106957"/>
      </dsp:txXfrm>
    </dsp:sp>
    <dsp:sp modelId="{31E7CE71-03B9-4E60-8851-E31F99CD8210}">
      <dsp:nvSpPr>
        <dsp:cNvPr id="0" name=""/>
        <dsp:cNvSpPr/>
      </dsp:nvSpPr>
      <dsp:spPr>
        <a:xfrm>
          <a:off x="0" y="2214591"/>
          <a:ext cx="7073040" cy="0"/>
        </a:xfrm>
        <a:prstGeom prst="line">
          <a:avLst/>
        </a:prstGeom>
        <a:solidFill>
          <a:schemeClr val="accent2">
            <a:hueOff val="-592589"/>
            <a:satOff val="-12941"/>
            <a:lumOff val="98"/>
            <a:alphaOff val="0"/>
          </a:schemeClr>
        </a:solidFill>
        <a:ln w="12700" cap="flat" cmpd="sng" algn="ctr">
          <a:solidFill>
            <a:schemeClr val="accent2">
              <a:hueOff val="-592589"/>
              <a:satOff val="-12941"/>
              <a:lumOff val="9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C1EED-EAB6-4B2D-8322-64A587F7D383}">
      <dsp:nvSpPr>
        <dsp:cNvPr id="0" name=""/>
        <dsp:cNvSpPr/>
      </dsp:nvSpPr>
      <dsp:spPr>
        <a:xfrm>
          <a:off x="0" y="2214591"/>
          <a:ext cx="7073040"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latin typeface="Trebuchet MS" panose="020B0603020202020204"/>
            </a:rPr>
            <a:t>Indigenous Women, Girls &amp; 2SLGBTQQIA+ Peoples and Exploitation</a:t>
          </a:r>
          <a:endParaRPr lang="en-US" sz="3000" kern="1200"/>
        </a:p>
      </dsp:txBody>
      <dsp:txXfrm>
        <a:off x="0" y="2214591"/>
        <a:ext cx="7073040" cy="1106957"/>
      </dsp:txXfrm>
    </dsp:sp>
    <dsp:sp modelId="{1D8D7EAC-B482-47BF-9E85-9BB0958F5CC6}">
      <dsp:nvSpPr>
        <dsp:cNvPr id="0" name=""/>
        <dsp:cNvSpPr/>
      </dsp:nvSpPr>
      <dsp:spPr>
        <a:xfrm>
          <a:off x="0" y="3321549"/>
          <a:ext cx="7073040" cy="0"/>
        </a:xfrm>
        <a:prstGeom prst="line">
          <a:avLst/>
        </a:prstGeom>
        <a:solidFill>
          <a:schemeClr val="accent2">
            <a:hueOff val="-888883"/>
            <a:satOff val="-19411"/>
            <a:lumOff val="147"/>
            <a:alphaOff val="0"/>
          </a:schemeClr>
        </a:solidFill>
        <a:ln w="12700" cap="flat" cmpd="sng" algn="ctr">
          <a:solidFill>
            <a:schemeClr val="accent2">
              <a:hueOff val="-888883"/>
              <a:satOff val="-19411"/>
              <a:lumOff val="1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5C6C4C-908E-41A8-9F15-93EC95359962}">
      <dsp:nvSpPr>
        <dsp:cNvPr id="0" name=""/>
        <dsp:cNvSpPr/>
      </dsp:nvSpPr>
      <dsp:spPr>
        <a:xfrm>
          <a:off x="0" y="3321549"/>
          <a:ext cx="7073040"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latin typeface="Trebuchet MS" panose="020B0603020202020204"/>
            </a:rPr>
            <a:t>Next Steps </a:t>
          </a:r>
          <a:endParaRPr lang="en-US" sz="3000" kern="1200"/>
        </a:p>
      </dsp:txBody>
      <dsp:txXfrm>
        <a:off x="0" y="3321549"/>
        <a:ext cx="7073040" cy="1106957"/>
      </dsp:txXfrm>
    </dsp:sp>
    <dsp:sp modelId="{1145F407-20A9-4D34-A7E2-2D836408C6CD}">
      <dsp:nvSpPr>
        <dsp:cNvPr id="0" name=""/>
        <dsp:cNvSpPr/>
      </dsp:nvSpPr>
      <dsp:spPr>
        <a:xfrm>
          <a:off x="0" y="4428507"/>
          <a:ext cx="7073040" cy="0"/>
        </a:xfrm>
        <a:prstGeom prst="line">
          <a:avLst/>
        </a:prstGeom>
        <a:solidFill>
          <a:schemeClr val="accent2">
            <a:hueOff val="-1185178"/>
            <a:satOff val="-25882"/>
            <a:lumOff val="196"/>
            <a:alphaOff val="0"/>
          </a:schemeClr>
        </a:solidFill>
        <a:ln w="12700" cap="flat" cmpd="sng" algn="ctr">
          <a:solidFill>
            <a:schemeClr val="accent2">
              <a:hueOff val="-1185178"/>
              <a:satOff val="-25882"/>
              <a:lumOff val="19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3B5097-872C-4956-8567-483A1F681268}">
      <dsp:nvSpPr>
        <dsp:cNvPr id="0" name=""/>
        <dsp:cNvSpPr/>
      </dsp:nvSpPr>
      <dsp:spPr>
        <a:xfrm>
          <a:off x="0" y="4428507"/>
          <a:ext cx="7073040"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a:latin typeface="Trebuchet MS" panose="020B0603020202020204"/>
            </a:rPr>
            <a:t>Planting Seeds of Hope</a:t>
          </a:r>
          <a:endParaRPr lang="en-US" sz="3000" kern="1200"/>
        </a:p>
      </dsp:txBody>
      <dsp:txXfrm>
        <a:off x="0" y="4428507"/>
        <a:ext cx="7073040" cy="110695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DA1CDF-DB54-F244-8379-97EA1B3B2ED5}" type="datetimeFigureOut">
              <a:rPr lang="en-US" smtClean="0"/>
              <a:t>4/29/21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C930D8-190F-E044-9F62-047BE6CF46DF}" type="slidenum">
              <a:rPr lang="en-US" smtClean="0"/>
              <a:t>‹#›</a:t>
            </a:fld>
            <a:endParaRPr lang="en-US"/>
          </a:p>
        </p:txBody>
      </p:sp>
    </p:spTree>
    <p:extLst>
      <p:ext uri="{BB962C8B-B14F-4D97-AF65-F5344CB8AC3E}">
        <p14:creationId xmlns:p14="http://schemas.microsoft.com/office/powerpoint/2010/main" val="316166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facilitator may take this time to introduce yourself, and have participants introduce themselves. If they feel comfortable, participants may be invited to share a little bit about themselves and/or why they are attending this training.</a:t>
            </a:r>
          </a:p>
          <a:p>
            <a:r>
              <a:rPr lang="en-US"/>
              <a:t> </a:t>
            </a:r>
            <a:endParaRPr lang="en-US">
              <a:cs typeface="Calibri"/>
            </a:endParaRPr>
          </a:p>
          <a:p>
            <a:r>
              <a:rPr lang="en-US"/>
              <a:t>The facilitator may take this time to go over housekeeping items (i.e., washroom location, general schedule for the day etc.).</a:t>
            </a:r>
          </a:p>
          <a:p>
            <a:r>
              <a:rPr lang="en-US"/>
              <a:t> The facilitator may also note the topics they will be discussing may be triggering, and to review any safety protocols in place (i.e., time and space for smudging and frequent breaks).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5445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the Europeans first arrived in North America, they usually had peaceful relationships with Indigenous Peoples. They would trade with one another and agreed to share the land. Some Indigenous communities even helped Europeans fight wars. But even through these peaceful times, settlers saw Indigenous Peoples as ‘savage’ and wanted them to give up their way of life and live like Europeans.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911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When Britain won control over all the colonies in Canada, it was determined to expand its empire and its efforts to settle Canada started to be more forceful and aggressive. This is when a lot of the violence Indigenous people still experience today began. Europeans felt that Indigenous people got in the way of their plans to build and grow their communities. So, settlers began taking action to both control and erase Indigenous Peoples. Some of these actions include, but aren’t limited to: </a:t>
            </a:r>
            <a:endParaRPr lang="en-US"/>
          </a:p>
          <a:p>
            <a:endParaRPr lang="en-US"/>
          </a:p>
          <a:p>
            <a:pPr marL="285750" indent="-285750">
              <a:buFont typeface="Symbol"/>
              <a:buChar char="•"/>
            </a:pPr>
            <a:r>
              <a:rPr lang="en-CA"/>
              <a:t>1830s Onward: Indigenous people are removed from their traditional lands. This was done through the government making laws to remove them, and/or Indigenous people having to move because there wasn’t enough food or other items they needed to survive. For example, this happened after settlers exterminated the bison. </a:t>
            </a:r>
            <a:endParaRPr lang="en-US"/>
          </a:p>
          <a:p>
            <a:pPr marL="285750" indent="-285750">
              <a:buFont typeface="Symbol"/>
              <a:buChar char="•"/>
            </a:pPr>
            <a:r>
              <a:rPr lang="en-CA"/>
              <a:t>1831-1996: Indigenous children are sent by the Canadian Government to residential schools. The goal of these schools was to separate children from their families, which would make it easier to teach them European values and way of life. Indigenous languages and cultures were not allowed to be spoken or practiced at the schools. The living conditions were very unsafe, and children were physically, sexually, and emotionally abused, and many children died.  </a:t>
            </a:r>
            <a:endParaRPr lang="en-US"/>
          </a:p>
          <a:p>
            <a:pPr marL="285750" indent="-285750">
              <a:buFont typeface="Symbol"/>
              <a:buChar char="•"/>
            </a:pPr>
            <a:r>
              <a:rPr lang="en-CA"/>
              <a:t>1871-1921: The Numbered Treaties are signed. On paper, these treaties outline a trade of traditional Indigenous lands for different rights (like access to education, cash, or hunting rights). But settlers and Indigenous people had different understandings of what these treaties meant, and Indigenous views were ignored. </a:t>
            </a:r>
            <a:endParaRPr lang="en-US"/>
          </a:p>
          <a:p>
            <a:pPr marL="285750" indent="-285750">
              <a:buFont typeface="Symbol"/>
              <a:buChar char="•"/>
            </a:pPr>
            <a:r>
              <a:rPr lang="en-CA"/>
              <a:t>1876: The Indian Act is passed by the Government of Canada. This Act had many harmful policies including: making it illegal to practice some Indigenous ceremonies; creating reserves to keep Indigenous people on small pieces of land; forbidding Indigenous governance; preventing them from voting; and controlling how they could make money. These are only a few examples; the Indian Act caused a lot of damage to Indigenous communities and is still in place today. </a:t>
            </a:r>
            <a:endParaRPr lang="en-US"/>
          </a:p>
          <a:p>
            <a:pPr marL="285750" indent="-285750">
              <a:buFont typeface="Symbol"/>
              <a:buChar char="•"/>
            </a:pPr>
            <a:r>
              <a:rPr lang="en-CA"/>
              <a:t>1960s-1980s: Thousands of children are taken from their families and placed in foster care. They are usually adopted by non-Indigenous families. The goal of this policy was similar to Residential Schools: remove Indigenous children from their families so they can learn European values and lose their Indigenous identities.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901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Inuit people’s experiences of colonialism are unique from First Nations and Métis peoples because Canada has treated Inuit Nunangat differently. Canada saw the North as a strategic territory that was difficult to access. In the 1950s and 1960s the government began to aggressively colonize the Inuit, using them to claim the High Arctic (as human flagpoles) and moved communities for its own purposes.</a:t>
            </a:r>
            <a:endParaRPr lang="en-US"/>
          </a:p>
          <a:p>
            <a:r>
              <a:rPr lang="en-CA"/>
              <a:t> </a:t>
            </a:r>
            <a:endParaRPr lang="en-US"/>
          </a:p>
          <a:p>
            <a:r>
              <a:rPr lang="en-CA"/>
              <a:t>Inuit were also given identification tags, their names were changed (to European names), and all the Inuit sled-dogs were killed so that no one could hunt and move about the land. When the sled-dogs were killed, the Inuit were forced to rely on the government for support, which made them easier to control.  All these experiences are similar to experiences of trafficking (having your movements and lives controlled by someone else). As a result of this, and because these colonial experiences have occurred in a single lifetime, trafficking is seen as a normal experience for many.</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430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While colonization has affected all Indigenous Peoples, there were added layers to this experience for Indigenous women. Some women started families with settler men, but this ‘mixing’ was seen as a threat to the idea of ‘pure’, white communities. So, European women were brought over to separate settler men from the Indigenous women. Next to these European women, Indigenous women were treated as dirty, sexual objects and were placed in the lowest class of society. Because Indigenous women were seen as ‘unhuman,’ sexual violence against them became normal and was never punished.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572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Colonization also affected Two-Spirit people differently. Europeans were disgusted with how freely Indigenous Peoples saw gender and sexuality. They forced their own beliefs around gender and sexuality on Indigenous communities and told them any other expressions were wrong and shameful. For these individuals, their Indigenous identity, gender and sexuality were all being erased at the same time. </a:t>
            </a:r>
            <a:endParaRPr lang="en-US"/>
          </a:p>
          <a:p>
            <a:endParaRPr lang="en-US"/>
          </a:p>
          <a:p>
            <a:r>
              <a:rPr lang="en-CA"/>
              <a:t>As you can see, there is a long history in Canada that has tried to get rid of Indigenous Peoples; but these efforts have failed. They may have hurt Indigenous communities, but they have not broken them.</a:t>
            </a:r>
            <a:endParaRPr lang="en-US"/>
          </a:p>
          <a:p>
            <a:endParaRPr lang="en-CA">
              <a:cs typeface="Calibri"/>
            </a:endParaRPr>
          </a:p>
          <a:p>
            <a:r>
              <a:rPr lang="en-CA" i="1"/>
              <a:t>Check-In: </a:t>
            </a:r>
            <a:r>
              <a:rPr lang="en-CA"/>
              <a:t>Facilitators may also ask participants “what is an item of strength your ancestors and/or traditions have given you?”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60814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facilitator may note that this next section will look at how colonialism can influence and impact the lives of Indigenous Peoples today.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493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experiences of Indigenous Peoples today can be tied back to trauma </a:t>
            </a:r>
            <a:r>
              <a:rPr lang="en-CA"/>
              <a:t>because of what they have had to survive through, and the ways that systems continue to treat them today. As an Indigenous person, you are surrounded by and touched by systems that have all at one point in time tried to control and/or hurt Indigenous Peoples. </a:t>
            </a:r>
            <a:r>
              <a:rPr lang="en-US"/>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3253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a:t>Education </a:t>
            </a:r>
            <a:endParaRPr lang="en-US" b="1">
              <a:cs typeface="Calibri"/>
            </a:endParaRPr>
          </a:p>
          <a:p>
            <a:r>
              <a:rPr lang="en-CA"/>
              <a:t>Children in these schools suffered physical, mental, sexual and spiritual abuse. Then they were taught to hide the effects of this abuse. From this experience, they learned that abuse was normal. Now these children are grown up, they have many health problems and many aren’t able to deal with their trauma. This started a cycle of unhealthy Indigenous families, which could look like: </a:t>
            </a:r>
            <a:endParaRPr lang="en-US"/>
          </a:p>
          <a:p>
            <a:pPr marL="285750" indent="-285750">
              <a:buFont typeface="Symbol"/>
              <a:buChar char="•"/>
            </a:pPr>
            <a:r>
              <a:rPr lang="en-CA"/>
              <a:t>Physical, sexual, emotional abuse </a:t>
            </a:r>
            <a:endParaRPr lang="en-US"/>
          </a:p>
          <a:p>
            <a:pPr marL="285750" indent="-285750">
              <a:buFont typeface="Symbol"/>
              <a:buChar char="•"/>
            </a:pPr>
            <a:r>
              <a:rPr lang="en-CA"/>
              <a:t>Self-medication (I.e., reliance on drugs and/or alcohol)</a:t>
            </a:r>
            <a:endParaRPr lang="en-US"/>
          </a:p>
          <a:p>
            <a:pPr marL="285750" indent="-285750">
              <a:buFont typeface="Symbol"/>
              <a:buChar char="•"/>
            </a:pPr>
            <a:r>
              <a:rPr lang="en-CA"/>
              <a:t>A feeling of being lost or in pain</a:t>
            </a:r>
            <a:endParaRPr lang="en-US"/>
          </a:p>
          <a:p>
            <a:pPr marL="285750" indent="-285750">
              <a:buFont typeface="Symbol"/>
              <a:buChar char="•"/>
            </a:pPr>
            <a:r>
              <a:rPr lang="en-CA"/>
              <a:t>Staying distant from family</a:t>
            </a:r>
            <a:endParaRPr lang="en-US"/>
          </a:p>
          <a:p>
            <a:endParaRPr lang="en-US"/>
          </a:p>
          <a:p>
            <a:r>
              <a:rPr lang="en-CA"/>
              <a:t>These feelings may also make it difficult to do other things such as making healthy choices, going to school or getting a job (which can mean living in poverty). </a:t>
            </a:r>
            <a:endParaRPr lang="en-US"/>
          </a:p>
          <a:p>
            <a:endParaRPr lang="en-US"/>
          </a:p>
          <a:p>
            <a:r>
              <a:rPr lang="en-CA"/>
              <a:t>The education system for Indigenous Peoples began as a way to assimilate them into the European way of life. Still today, the education system focuses on European values and leaves little space for Indigenous stories, or ways of life. </a:t>
            </a:r>
            <a:endParaRPr lang="en-US"/>
          </a:p>
          <a:p>
            <a:r>
              <a:rPr lang="en-CA"/>
              <a:t> </a:t>
            </a:r>
            <a:endParaRPr lang="en-US"/>
          </a:p>
          <a:p>
            <a:r>
              <a:rPr lang="en-CA" b="1"/>
              <a:t>Justice System/Police </a:t>
            </a:r>
            <a:endParaRPr lang="en-US" b="1"/>
          </a:p>
          <a:p>
            <a:r>
              <a:rPr lang="en-CA"/>
              <a:t>The Northwest Mounted Police (NWMP) which is the beginning of the Royal Canadian Mounted Police (RCMP) were started so they could control the Indigenous population. </a:t>
            </a:r>
            <a:endParaRPr lang="en-US"/>
          </a:p>
          <a:p>
            <a:endParaRPr lang="en-US"/>
          </a:p>
          <a:p>
            <a:r>
              <a:rPr lang="en-CA"/>
              <a:t>The settler justice system that was started ignored traditional Indigenous forms of justice, and focused on punishing people rather than helping them.</a:t>
            </a:r>
            <a:endParaRPr lang="en-US"/>
          </a:p>
          <a:p>
            <a:endParaRPr lang="en-US"/>
          </a:p>
          <a:p>
            <a:r>
              <a:rPr lang="en-CA"/>
              <a:t>Today, there are very high amounts of Indigenous people in jail and they are much (10 times) more likely to be hurt, or even killed by police than non-Indigenous people. </a:t>
            </a:r>
            <a:endParaRPr lang="en-US"/>
          </a:p>
          <a:p>
            <a:endParaRPr lang="en-US"/>
          </a:p>
          <a:p>
            <a:r>
              <a:rPr lang="en-CA"/>
              <a:t>These high numbers are usually because the effects of poverty are often framed as being criminal. For example, when living in poverty someone may feel they have few options but to turn to criminal acts so they can survive and/or provide for others. Instead of understanding a person’s illegal actions may be acts of survival, the justice system continues to harshly punish minor crimes committed by Indigenous people. Many Indigenous people may also self-medicate to deal with past and present trauma, and are in the justice system for drug-related charges. </a:t>
            </a:r>
            <a:endParaRPr lang="en-US"/>
          </a:p>
          <a:p>
            <a:endParaRPr lang="en-US"/>
          </a:p>
          <a:p>
            <a:r>
              <a:rPr lang="en-CA"/>
              <a:t>Rather than helping, or understanding that these actions are results of being colonized, the justice system continues to punish people that are most in need of support. </a:t>
            </a:r>
            <a:endParaRPr lang="en-US"/>
          </a:p>
          <a:p>
            <a:endParaRPr lang="en-US"/>
          </a:p>
          <a:p>
            <a:r>
              <a:rPr lang="en-CA" b="1"/>
              <a:t>Government </a:t>
            </a:r>
            <a:endParaRPr lang="en-US" b="1"/>
          </a:p>
          <a:p>
            <a:r>
              <a:rPr lang="en-CA"/>
              <a:t>The Indian Act was made so it could control Indigenous Peoples. It included many harmful laws including making reserves, making some traditions illegal, controlled how Indigenous people could make money, and made 'Indian status’. It also included rules that controlled Indigenous Peoples’ movements on and off reserves (they had to get permission to leave), and stopped them from voting. </a:t>
            </a:r>
            <a:endParaRPr lang="en-US"/>
          </a:p>
          <a:p>
            <a:endParaRPr lang="en-US"/>
          </a:p>
          <a:p>
            <a:r>
              <a:rPr lang="en-CA"/>
              <a:t>Taking Indigenous Peoples away from their traditional lands and keeping them on small areas of land changed their whole way of life which led to unhealthy lifestyles. Also controlling how Indigenous people could make money (and making it hard to make money) meant that a lot of Indigenous communities lived in poverty. </a:t>
            </a:r>
            <a:endParaRPr lang="en-US"/>
          </a:p>
          <a:p>
            <a:endParaRPr lang="en-US"/>
          </a:p>
          <a:p>
            <a:r>
              <a:rPr lang="en-CA"/>
              <a:t>The Indian Act made it so that Indigenous Peoples couldn’t live traditionally, but by controlling the movements of Indigenous Peoples and making it hard for them to work in the new settler systems, the Act kept them in poverty.</a:t>
            </a:r>
            <a:endParaRPr lang="en-US"/>
          </a:p>
          <a:p>
            <a:endParaRPr lang="en-US"/>
          </a:p>
          <a:p>
            <a:r>
              <a:rPr lang="en-CA"/>
              <a:t>By making it difficult for Indigenous Peoples to succeed on their own (by controlling their movements and keeping communities in poverty), the Indian Act made sure that Indigenous Peoples had to rely on the government. This was another way the government could control Indigenous Peoples. </a:t>
            </a:r>
            <a:endParaRPr lang="en-US"/>
          </a:p>
          <a:p>
            <a:endParaRPr lang="en-US"/>
          </a:p>
          <a:p>
            <a:r>
              <a:rPr lang="en-CA"/>
              <a:t>The Indian Act also created status Indians which decided who was an Indigenous person in the eyes of the government. Status could be lost for different reasons such as going to university, or when a woman married a non-Indigenous man or an Indigenous man from a different community. </a:t>
            </a:r>
            <a:endParaRPr lang="en-US"/>
          </a:p>
          <a:p>
            <a:endParaRPr lang="en-US"/>
          </a:p>
          <a:p>
            <a:r>
              <a:rPr lang="en-CA"/>
              <a:t>The Indian Act is still in place today. Although some of the more harmful laws have been changed, it still controls and divides Indigenous people today. </a:t>
            </a:r>
            <a:endParaRPr lang="en-US"/>
          </a:p>
          <a:p>
            <a:endParaRPr lang="en-US"/>
          </a:p>
          <a:p>
            <a:r>
              <a:rPr lang="en-CA"/>
              <a:t>In Inuit Nunangat, the government made it impossible for Inuit to hunt and live off the land. Inuit were forced to rely on the government but it has provided very little and many people do not have access to safe housing, food, and health care. The extreme poverty forced on Inuit has also exposed them to exploitation and violence, including exploitation by the RCMP.</a:t>
            </a:r>
            <a:endParaRPr lang="en-US"/>
          </a:p>
          <a:p>
            <a:endParaRPr lang="en-US"/>
          </a:p>
          <a:p>
            <a:r>
              <a:rPr lang="en-CA" b="1"/>
              <a:t>Child Welfare System </a:t>
            </a:r>
            <a:endParaRPr lang="en-US" b="1"/>
          </a:p>
          <a:p>
            <a:r>
              <a:rPr lang="en-CA"/>
              <a:t>Thousands of children were taken away from their family, communities and culture and placed with non-Indigenous families. Growing up away from such important people and practices hurt children physically and mentally. </a:t>
            </a:r>
            <a:endParaRPr lang="en-US"/>
          </a:p>
          <a:p>
            <a:endParaRPr lang="en-US"/>
          </a:p>
          <a:p>
            <a:r>
              <a:rPr lang="en-CA"/>
              <a:t>Today’s child welfare system is known as the ‘Millennial Scoop’ because it continues to take Indigenous children away from their families at very high rates. Often the reason for removing the children is because the family is living in poverty. Children are often placed far away from their communities, and Inuit children are brought to the south where they are completely isolated.</a:t>
            </a:r>
            <a:endParaRPr lang="en-US"/>
          </a:p>
          <a:p>
            <a:endParaRPr lang="en-US"/>
          </a:p>
          <a:p>
            <a:r>
              <a:rPr lang="en-CA"/>
              <a:t>Once again, the system focuses on punishing Indigenous Peoples rather than supporting them. Children who are taken from their families are made to feel like the problem, which can cause a lot of hurt, confusion and anger. This hurt can lead to self-medicating with drugs and/or alcohol. </a:t>
            </a:r>
            <a:endParaRPr lang="en-US"/>
          </a:p>
          <a:p>
            <a:endParaRPr lang="en-US"/>
          </a:p>
          <a:p>
            <a:r>
              <a:rPr lang="en-CA" b="1"/>
              <a:t>Media </a:t>
            </a:r>
            <a:endParaRPr lang="en-US" b="1"/>
          </a:p>
          <a:p>
            <a:r>
              <a:rPr lang="en-CA"/>
              <a:t>In the past, media like newspapers were used to spread negative ideas about Indigenous Peoples. Men were framed as lazy drunks, women were framed as dirty sexual objects. These ideas were meant to hurt Indigenous Peoples and make the Europeans ‘look better’. </a:t>
            </a:r>
            <a:endParaRPr lang="en-US"/>
          </a:p>
          <a:p>
            <a:endParaRPr lang="en-US"/>
          </a:p>
          <a:p>
            <a:r>
              <a:rPr lang="en-CA"/>
              <a:t>Still today, the media treats Indigenous people differently than non-Indigenous people. Indigenous people in general are not in the media (I.e., books, movies, newspaper articles etc.). And when they are included, media often focuses on their criminal behaviour, or gives very few details about them. </a:t>
            </a:r>
            <a:endParaRPr lang="en-US"/>
          </a:p>
          <a:p>
            <a:endParaRPr lang="en-US"/>
          </a:p>
          <a:p>
            <a:r>
              <a:rPr lang="en-CA"/>
              <a:t>Rather than talking about how colonialism has hurt Indigenous Peoples, the media frames them as the problem. This continues to feed into biases and negative views that settlers have about Indigenous Peoples. The beauty and strength of Indigenous people is lost in media. </a:t>
            </a:r>
            <a:endParaRPr lang="en-US"/>
          </a:p>
          <a:p>
            <a:endParaRPr lang="en-US"/>
          </a:p>
          <a:p>
            <a:r>
              <a:rPr lang="en-CA" b="1"/>
              <a:t>Healthcare </a:t>
            </a:r>
            <a:endParaRPr lang="en-US" b="1"/>
          </a:p>
          <a:p>
            <a:r>
              <a:rPr lang="en-CA"/>
              <a:t>The healthcare system has a history of treating Indigenous Peoples in a cruel way. For example, in the 1940s &amp; 1950s, they studied children who didn’t have enough to eat. Instead of giving them enough food, they only gave some of the starving children vitamins so they could test the results. From the 1800s to today, it has also forced or tricked Indigenous women into sterilization, which means they make sure the women can’t have any more children. </a:t>
            </a:r>
            <a:endParaRPr lang="en-US"/>
          </a:p>
          <a:p>
            <a:endParaRPr lang="en-US"/>
          </a:p>
          <a:p>
            <a:r>
              <a:rPr lang="en-CA"/>
              <a:t>Today, the healthcare system often does not treat Indigenous people well because workers don’t understand how the history of colonialism and trauma affects them. Also, some communities, particularly in Inuit Nunangat, don’t have access to health care and have to travel to the south for their care. Some healthcare workers may also judge people just because they are Indigenous and treat them poorly because of that. For example, there are many cases across Canada where Indigenous Peoples are having a real medical emergency (I.e., stroke, low blood pressure) and are ignored because the healthcare staff just think they are drunk.</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16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Because colonial systems in Canada have worked for hundreds of years to assimilate and control Indigenous Peoples, some Indigenous people now believe European values and ways of life are the way they should live. </a:t>
            </a:r>
            <a:endParaRPr lang="en-US"/>
          </a:p>
          <a:p>
            <a:endParaRPr lang="en-US"/>
          </a:p>
          <a:p>
            <a:r>
              <a:rPr lang="en-CA"/>
              <a:t>For example, some might believe that only men should be in total control, that women should act a certain way (like not speak up against men). Others might hold homophobic and transphobic beliefs. This was never the traditional Indigenous way. These different beliefs can divide Indigenous Peoples and could result in violence against each other.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43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Because present-day systems are based on European values around gender, Two-Spirit people are often misunderstood by people working in these systems. There are very few resources available that take into account both Indigenous identity and gender-diverse identities. This can leave Two-Spirit people feeling unheard and unsupported. </a:t>
            </a:r>
          </a:p>
          <a:p>
            <a:endParaRPr lang="en-CA">
              <a:cs typeface="Calibri"/>
            </a:endParaRPr>
          </a:p>
          <a:p>
            <a:r>
              <a:rPr lang="en-CA" i="1">
                <a:cs typeface="Calibri"/>
              </a:rPr>
              <a:t>Check-In: </a:t>
            </a:r>
            <a:r>
              <a:rPr lang="en-CA">
                <a:cs typeface="Calibri"/>
              </a:rPr>
              <a:t>Facilitators may also ask participants "</a:t>
            </a:r>
            <a:r>
              <a:rPr lang="en-CA"/>
              <a:t>reflect on your experiences in these systems and consider how racism may have affected you. Was this violence present at times where you may have been made to feel at fault or blamed?"</a:t>
            </a:r>
            <a:endParaRPr lang="en-CA">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662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facilitator may review the key terms on the following 3 slides. Unless the facilitator has additional information to add to the definitions, simply reading the definitions for participants will be sufficient.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288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Facilitators may use this time to check in with participants to ensure they are feeling well and prepared for the next section that will unpack experiences of exploitation.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0453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Indigenous women were bought and sold as slaves in the past and this continues today in the form of human trafficking. There are far too many Indigenous women and girls who are being trafficked. The following section aims to share some information on this issue so it can be prevented.</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2377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Two-Spirit people may experience a mix of racism, homophobia and/or transphobia and it is common for them to move a lot to find a place where they feel safe and accepted. A combination of few supports and moving around a lot can make these individuals targets for exploitation.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8604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Traffickers target Indigenous women and girls because they have often experienced significant trauma that harms their spirits, and because they are often already looked down on by our society. Traffickers take advantage of their trauma and feelings of isolation by offering fake affection and a false sense of control over their lives.</a:t>
            </a:r>
            <a:endParaRPr lang="en-US"/>
          </a:p>
          <a:p>
            <a:r>
              <a:rPr lang="en-CA"/>
              <a:t> </a:t>
            </a:r>
            <a:endParaRPr lang="en-US"/>
          </a:p>
          <a:p>
            <a:r>
              <a:rPr lang="en-CA"/>
              <a:t>Being taken from family because of the child welfare system; being abused by parents who never got help for their trauma; and being disconnected from their culture and roots can make it easier for people to recruit Indigenous women and girls because these experiences harm and isolate individuals. Recruiters know this and will exploit those who are already hurting.</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1383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Many women and girls don’t even realize they are being groomed. It might not be obvious when it’s happening, but this is part of the trap. Groomers can be acquaintances, but they can also be friends, family members and boyfriends. The grooming process can take place over a long period of time, or it can happen fast. </a:t>
            </a:r>
            <a:endParaRPr lang="en-US"/>
          </a:p>
          <a:p>
            <a:endParaRPr lang="en-US"/>
          </a:p>
          <a:p>
            <a:r>
              <a:rPr lang="en-CA"/>
              <a:t>Groomers can target women and girls at key points in their lives; when they are moving or are new to a place and don’t know many people, when they are in their early teens, when they are exploring their first relationship, and/or when they are experiencing some kind of challenge, like poverty, are taken into or moved in the child welfare system, or when they have experienced some kind of loss.</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645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goal of grooming is to build trust. Once groomers have gained their trust, women/girls become attached to them. Some ways grooming can happen to gain the trust of women and girls includes: </a:t>
            </a:r>
            <a:endParaRPr lang="en-US"/>
          </a:p>
          <a:p>
            <a:pPr marL="285750" indent="-285750">
              <a:buFont typeface="Symbol"/>
              <a:buChar char="•"/>
            </a:pPr>
            <a:r>
              <a:rPr lang="en-CA"/>
              <a:t>‘Love-bombing’, giving lots of attention and gifts </a:t>
            </a:r>
            <a:endParaRPr lang="en-US"/>
          </a:p>
          <a:p>
            <a:pPr marL="285750" indent="-285750">
              <a:buFont typeface="Symbol"/>
              <a:buChar char="•"/>
            </a:pPr>
            <a:r>
              <a:rPr lang="en-CA"/>
              <a:t>Giving them drugs </a:t>
            </a:r>
            <a:endParaRPr lang="en-US"/>
          </a:p>
          <a:p>
            <a:pPr marL="285750" indent="-285750">
              <a:buFont typeface="Symbol"/>
              <a:buChar char="•"/>
            </a:pPr>
            <a:r>
              <a:rPr lang="en-CA"/>
              <a:t>Giving them items that they need </a:t>
            </a:r>
            <a:endParaRPr lang="en-US"/>
          </a:p>
          <a:p>
            <a:pPr marL="285750" indent="-285750">
              <a:buFont typeface="Symbol"/>
              <a:buChar char="•"/>
            </a:pPr>
            <a:r>
              <a:rPr lang="en-CA"/>
              <a:t>Using a position of power to control someone</a:t>
            </a:r>
            <a:endParaRPr lang="en-US"/>
          </a:p>
          <a:p>
            <a:endParaRPr lang="en-US"/>
          </a:p>
          <a:p>
            <a:r>
              <a:rPr lang="en-CA"/>
              <a:t>Groomers use their position of power to slowly get women and girls to do things they might not want to do. For example, groomers may slowly ask women and girls to start having sex with another person, and then with more and more people. They might keep them somewhere they don’t want to be or prevent them from talking to or seeing people they love.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862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It is easy to become caught in a cycle of trafficking/exploitation before you know it because:</a:t>
            </a:r>
            <a:endParaRPr lang="en-US"/>
          </a:p>
          <a:p>
            <a:pPr marL="285750" indent="-285750">
              <a:buFont typeface="Symbol"/>
              <a:buChar char="•"/>
            </a:pPr>
            <a:r>
              <a:rPr lang="en-CA"/>
              <a:t>You trust the person asking you to do things you feel might be wrong</a:t>
            </a:r>
            <a:endParaRPr lang="en-US"/>
          </a:p>
          <a:p>
            <a:pPr marL="285750" indent="-285750">
              <a:buFont typeface="Symbol"/>
              <a:buChar char="•"/>
            </a:pPr>
            <a:r>
              <a:rPr lang="en-CA"/>
              <a:t>You are being given items that you need (I.e., food, money, clothes, shelter etc.) but always for a cost</a:t>
            </a:r>
            <a:endParaRPr lang="en-US"/>
          </a:p>
          <a:p>
            <a:pPr marL="285750" indent="-285750">
              <a:buFont typeface="Symbol"/>
              <a:buChar char="•"/>
            </a:pPr>
            <a:r>
              <a:rPr lang="en-CA"/>
              <a:t>You are being given drugs to sustain addictions, with expectations</a:t>
            </a:r>
            <a:endParaRPr lang="en-US"/>
          </a:p>
          <a:p>
            <a:pPr marL="285750" indent="-285750">
              <a:buFont typeface="Symbol"/>
              <a:buChar char="•"/>
            </a:pPr>
            <a:r>
              <a:rPr lang="en-CA"/>
              <a:t>You may like the feeling of the ‘fast life’ and making money quickly, though you can’t keep most of it</a:t>
            </a:r>
            <a:endParaRPr lang="en-US"/>
          </a:p>
          <a:p>
            <a:pPr marL="285750" indent="-285750">
              <a:buFont typeface="Symbol"/>
              <a:buChar char="•"/>
            </a:pPr>
            <a:r>
              <a:rPr lang="en-CA"/>
              <a:t>You like feeling needed and cared for</a:t>
            </a:r>
            <a:endParaRPr lang="en-US"/>
          </a:p>
          <a:p>
            <a:pPr marL="285750" indent="-285750">
              <a:buFont typeface="Symbol"/>
              <a:buChar char="•"/>
            </a:pPr>
            <a:r>
              <a:rPr lang="en-CA"/>
              <a:t>You want nice things</a:t>
            </a:r>
            <a:endParaRPr lang="en-US"/>
          </a:p>
          <a:p>
            <a:pPr marL="285750" indent="-285750">
              <a:buFont typeface="Symbol"/>
              <a:buChar char="•"/>
            </a:pPr>
            <a:r>
              <a:rPr lang="en-CA"/>
              <a:t>You grow up seeing family or friends doing it, so it seems normal</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60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tell-tale signs you might be being trafficked, controlled and/or exploited include: </a:t>
            </a:r>
            <a:endParaRPr lang="en-US"/>
          </a:p>
          <a:p>
            <a:pPr marL="285750" indent="-285750">
              <a:buFont typeface="Symbol"/>
              <a:buChar char="•"/>
            </a:pPr>
            <a:r>
              <a:rPr lang="en-CA"/>
              <a:t>You are never alone or feel like you are being watched or monitored all the time</a:t>
            </a:r>
            <a:endParaRPr lang="en-US"/>
          </a:p>
          <a:p>
            <a:pPr marL="285750" indent="-285750">
              <a:buFont typeface="Symbol"/>
              <a:buChar char="•"/>
            </a:pPr>
            <a:r>
              <a:rPr lang="en-CA"/>
              <a:t>You have to report your actions to someone and they are always asking you where you’ve been and who you’ve been talking to</a:t>
            </a:r>
            <a:endParaRPr lang="en-US"/>
          </a:p>
          <a:p>
            <a:pPr marL="285750" indent="-285750">
              <a:buFont typeface="Symbol"/>
              <a:buChar char="•"/>
            </a:pPr>
            <a:r>
              <a:rPr lang="en-CA"/>
              <a:t>You have to keep in constant contact with someone who may give you multiple phones to do this </a:t>
            </a:r>
            <a:endParaRPr lang="en-US"/>
          </a:p>
          <a:p>
            <a:pPr marL="285750" indent="-285750">
              <a:buFont typeface="Symbol"/>
              <a:buChar char="•"/>
            </a:pPr>
            <a:r>
              <a:rPr lang="en-CA"/>
              <a:t>You don’t have any privacy</a:t>
            </a:r>
            <a:endParaRPr lang="en-US"/>
          </a:p>
          <a:p>
            <a:pPr marL="285750" indent="-285750">
              <a:buFont typeface="Symbol"/>
              <a:buChar char="•"/>
            </a:pPr>
            <a:r>
              <a:rPr lang="en-CA"/>
              <a:t>You are being offered drugs, housing, food, clothing, money or other gifts in exchange for sex or companionship</a:t>
            </a:r>
            <a:endParaRPr lang="en-US"/>
          </a:p>
          <a:p>
            <a:pPr marL="285750" indent="-285750">
              <a:buFont typeface="Symbol"/>
              <a:buChar char="•"/>
            </a:pPr>
            <a:r>
              <a:rPr lang="en-CA"/>
              <a:t>There’s someone you care about and think cares about you but everything they do for you has a price</a:t>
            </a:r>
            <a:endParaRPr lang="en-US"/>
          </a:p>
          <a:p>
            <a:pPr marL="285750" indent="-285750">
              <a:buFont typeface="Symbol"/>
              <a:buChar char="•"/>
            </a:pPr>
            <a:r>
              <a:rPr lang="en-CA"/>
              <a:t>You don’t ever feel safe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2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tell-tale signs someone you know might be being trafficked, controlled and/or exploited include: </a:t>
            </a:r>
            <a:endParaRPr lang="en-US"/>
          </a:p>
          <a:p>
            <a:pPr marL="285750" indent="-285750">
              <a:buFont typeface="Symbol"/>
              <a:buChar char="•"/>
            </a:pPr>
            <a:r>
              <a:rPr lang="en-CA"/>
              <a:t>A loved one often goes missing </a:t>
            </a:r>
            <a:endParaRPr lang="en-US"/>
          </a:p>
          <a:p>
            <a:pPr marL="285750" indent="-285750">
              <a:buFont typeface="Symbol"/>
              <a:buChar char="•"/>
            </a:pPr>
            <a:r>
              <a:rPr lang="en-CA"/>
              <a:t>They have new friends or boyfriends but don’t give any details about who they are </a:t>
            </a:r>
            <a:endParaRPr lang="en-US"/>
          </a:p>
          <a:p>
            <a:pPr marL="285750" indent="-285750">
              <a:buFont typeface="Symbol"/>
              <a:buChar char="•"/>
            </a:pPr>
            <a:r>
              <a:rPr lang="en-CA"/>
              <a:t>They seem to have new things but you’re not sure how they paid for them </a:t>
            </a:r>
            <a:endParaRPr lang="en-US"/>
          </a:p>
          <a:p>
            <a:pPr marL="285750" indent="-285750">
              <a:buFont typeface="Symbol"/>
              <a:buChar char="•"/>
            </a:pPr>
            <a:r>
              <a:rPr lang="en-CA"/>
              <a:t>They say that “someone is taking care of them” or they are “owned” by someone</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30969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If you suspect you, or someone you know might be being trafficked, controlled and/or exploited, here are some steps you can take: </a:t>
            </a:r>
            <a:endParaRPr lang="en-US"/>
          </a:p>
          <a:p>
            <a:pPr marL="285750" indent="-285750">
              <a:buFont typeface="Symbol"/>
              <a:buChar char="•"/>
            </a:pPr>
            <a:r>
              <a:rPr lang="en-CA"/>
              <a:t>Call the Canadian Human Trafficking Hotline (1-833-900-1010) </a:t>
            </a:r>
            <a:endParaRPr lang="en-US"/>
          </a:p>
          <a:p>
            <a:pPr marL="285750" indent="-285750">
              <a:buFont typeface="Symbol"/>
              <a:buChar char="•"/>
            </a:pPr>
            <a:r>
              <a:rPr lang="en-CA"/>
              <a:t>Find a support service who can offer you a safe space </a:t>
            </a:r>
            <a:endParaRPr lang="en-US"/>
          </a:p>
          <a:p>
            <a:pPr marL="285750" indent="-285750">
              <a:buFont typeface="Symbol"/>
              <a:buChar char="•"/>
            </a:pPr>
            <a:r>
              <a:rPr lang="en-CA"/>
              <a:t>Connect with survivors who can help you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5044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definitions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7702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Exiting means escaping a trafficker or leaving behind the lifestyle of exploitation. Everyone will have a different support that helps them exit. It’s your journey and it will need to start with you. Some supports that may be helpful include, but aren’t limited to:</a:t>
            </a:r>
            <a:endParaRPr lang="en-US"/>
          </a:p>
          <a:p>
            <a:pPr marL="285750" indent="-285750">
              <a:buFont typeface="Symbol"/>
              <a:buChar char="•"/>
            </a:pPr>
            <a:r>
              <a:rPr lang="en-CA"/>
              <a:t>Indigenous-run programs that support exiting</a:t>
            </a:r>
            <a:endParaRPr lang="en-US"/>
          </a:p>
          <a:p>
            <a:pPr marL="285750" indent="-285750">
              <a:buFont typeface="Symbol"/>
              <a:buChar char="•"/>
            </a:pPr>
            <a:r>
              <a:rPr lang="en-CA"/>
              <a:t>Connecting with other survivors </a:t>
            </a:r>
            <a:endParaRPr lang="en-US"/>
          </a:p>
          <a:p>
            <a:pPr marL="285750" indent="-285750">
              <a:buFont typeface="Symbol"/>
              <a:buChar char="•"/>
            </a:pPr>
            <a:r>
              <a:rPr lang="en-CA"/>
              <a:t>Learning about poverty and ways you can live a different life </a:t>
            </a:r>
            <a:endParaRPr lang="en-US"/>
          </a:p>
          <a:p>
            <a:pPr marL="285750" indent="-285750">
              <a:buFont typeface="Symbol"/>
              <a:buChar char="•"/>
            </a:pPr>
            <a:r>
              <a:rPr lang="en-CA"/>
              <a:t>Addiction programs and treatment that use Indigenous knowledge </a:t>
            </a:r>
            <a:endParaRPr lang="en-US"/>
          </a:p>
          <a:p>
            <a:pPr marL="285750" indent="-285750">
              <a:buFont typeface="Symbol"/>
              <a:buChar char="•"/>
            </a:pPr>
            <a:r>
              <a:rPr lang="en-CA"/>
              <a:t>Understanding how to recover (for example, learning how to celebrate small steps and knowing that relapse is a normal part of recovering)</a:t>
            </a:r>
            <a:endParaRPr lang="en-US"/>
          </a:p>
          <a:p>
            <a:pPr marL="285750" indent="-285750">
              <a:buFont typeface="Symbol"/>
              <a:buChar char="•"/>
            </a:pPr>
            <a:r>
              <a:rPr lang="en-CA"/>
              <a:t>Re-connecting with the land </a:t>
            </a:r>
            <a:endParaRPr lang="en-US"/>
          </a:p>
          <a:p>
            <a:pPr marL="285750" indent="-285750">
              <a:buFont typeface="Symbol"/>
              <a:buChar char="•"/>
            </a:pPr>
            <a:r>
              <a:rPr lang="en-CA"/>
              <a:t>Focusing on healing using Indigenous teachings </a:t>
            </a:r>
            <a:endParaRPr lang="en-US"/>
          </a:p>
          <a:p>
            <a:pPr marL="285750" indent="-285750">
              <a:buFont typeface="Symbol"/>
              <a:buChar char="•"/>
            </a:pPr>
            <a:r>
              <a:rPr lang="en-CA"/>
              <a:t>Connecting with an Elder </a:t>
            </a:r>
            <a:endParaRPr lang="en-US"/>
          </a:p>
          <a:p>
            <a:endParaRPr lang="en-US"/>
          </a:p>
          <a:p>
            <a:r>
              <a:rPr lang="en-CA"/>
              <a:t>Know that this experience was not your fault, or something to be ashamed for. You do what you need to do to survive and nobody can blame you for that.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619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Facilitators may fill in this chart with local resources.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629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Understanding what it means to be a colonized person is an important first step in moving forward. The reality is that you are living in a country that benefits from the violence against and removal of Indigenous Peoples.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864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Some first steps in challenging colonial violence may be: </a:t>
            </a:r>
            <a:endParaRPr lang="en-US"/>
          </a:p>
          <a:p>
            <a:pPr marL="285750" indent="-285750">
              <a:buFont typeface="Symbol"/>
              <a:buChar char="•"/>
            </a:pPr>
            <a:r>
              <a:rPr lang="en-CA"/>
              <a:t> A journey of healing from past and present trauma. Some examples of healing include: </a:t>
            </a:r>
            <a:endParaRPr lang="en-US"/>
          </a:p>
          <a:p>
            <a:pPr marL="285750" lvl="1" indent="-285750">
              <a:buFont typeface="Courier New"/>
              <a:buChar char="○"/>
            </a:pPr>
            <a:r>
              <a:rPr lang="en-CA"/>
              <a:t>Reclaiming your identity as an Indigenous person </a:t>
            </a:r>
            <a:endParaRPr lang="en-US"/>
          </a:p>
          <a:p>
            <a:pPr marL="285750" lvl="1" indent="-285750">
              <a:buFont typeface="Courier New"/>
              <a:buChar char="○"/>
            </a:pPr>
            <a:r>
              <a:rPr lang="en-CA"/>
              <a:t>Participating in Indigenous healing practices and/or ceremonies </a:t>
            </a:r>
            <a:endParaRPr lang="en-US"/>
          </a:p>
          <a:p>
            <a:pPr marL="285750" lvl="1" indent="-285750">
              <a:buFont typeface="Courier New"/>
              <a:buChar char="○"/>
            </a:pPr>
            <a:r>
              <a:rPr lang="en-CA"/>
              <a:t>Learning about Indigenous spirituality</a:t>
            </a:r>
            <a:endParaRPr lang="en-US"/>
          </a:p>
          <a:p>
            <a:pPr marL="285750" lvl="1" indent="-285750">
              <a:buFont typeface="Courier New"/>
              <a:buChar char="○"/>
            </a:pPr>
            <a:r>
              <a:rPr lang="en-CA"/>
              <a:t>Learning happiness comes from inside you</a:t>
            </a:r>
            <a:endParaRPr lang="en-US"/>
          </a:p>
          <a:p>
            <a:pPr marL="285750" lvl="1" indent="-285750">
              <a:buFont typeface="Courier New"/>
              <a:buChar char="○"/>
            </a:pPr>
            <a:r>
              <a:rPr lang="en-CA"/>
              <a:t>Learning to live without addictions</a:t>
            </a:r>
            <a:endParaRPr lang="en-US"/>
          </a:p>
          <a:p>
            <a:pPr marL="285750" lvl="1" indent="-285750">
              <a:buFont typeface="Courier New"/>
              <a:buChar char="○"/>
            </a:pPr>
            <a:r>
              <a:rPr lang="en-CA"/>
              <a:t>Learning to live a stable life</a:t>
            </a:r>
            <a:endParaRPr lang="en-US"/>
          </a:p>
          <a:p>
            <a:pPr marL="285750" lvl="1" indent="-285750">
              <a:buFont typeface="Courier New"/>
              <a:buChar char="○"/>
            </a:pPr>
            <a:r>
              <a:rPr lang="en-CA"/>
              <a:t>Removing yourself from people or places that might draw you back into unhealthy ways of living </a:t>
            </a:r>
            <a:endParaRPr lang="en-US"/>
          </a:p>
          <a:p>
            <a:pPr marL="285750" lvl="1" indent="-285750">
              <a:buFont typeface="Courier New"/>
              <a:buChar char="○"/>
            </a:pPr>
            <a:r>
              <a:rPr lang="en-CA"/>
              <a:t>Learning to put yourself first </a:t>
            </a:r>
            <a:endParaRPr lang="en-US"/>
          </a:p>
          <a:p>
            <a:pPr marL="285750" lvl="1" indent="-285750">
              <a:buFont typeface="Courier New"/>
              <a:buChar char="○"/>
            </a:pPr>
            <a:r>
              <a:rPr lang="en-CA"/>
              <a:t>Letting go of judgement or shame you may feel </a:t>
            </a:r>
            <a:endParaRPr lang="en-US"/>
          </a:p>
          <a:p>
            <a:pPr marL="285750" lvl="1" indent="-285750">
              <a:buFont typeface="Courier New"/>
              <a:buChar char="○"/>
            </a:pPr>
            <a:r>
              <a:rPr lang="en-CA"/>
              <a:t>Opening your heart to give and receive love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9179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Symbol"/>
              <a:buChar char="•"/>
            </a:pPr>
            <a:r>
              <a:rPr lang="en-CA"/>
              <a:t>Addressing negative views around Indigenous Peoples and understanding that is not who you are. It is easy to feel like Indigenous Peoples are less valuable because that is the message sent by colonial systems in the past and present. Challenging these messages by valuing yourself and others as Indigenous Peoples can help to lift each other up so we can work together. </a:t>
            </a:r>
            <a:endParaRPr lang="en-US"/>
          </a:p>
          <a:p>
            <a:pPr marL="285750" indent="-285750">
              <a:buFont typeface="Symbol"/>
              <a:buChar char="•"/>
            </a:pPr>
            <a:r>
              <a:rPr lang="en-CA"/>
              <a:t>Working to build a strong positive Indigenous identity and being a proud Indigenous person is a way to take back your power. </a:t>
            </a:r>
            <a:endParaRPr lang="en-US"/>
          </a:p>
          <a:p>
            <a:endParaRPr lang="en-US"/>
          </a:p>
          <a:p>
            <a:r>
              <a:rPr lang="en-CA"/>
              <a:t>Through this healing and learning, you </a:t>
            </a:r>
            <a:r>
              <a:rPr lang="en-CA" i="1"/>
              <a:t>can </a:t>
            </a:r>
            <a:r>
              <a:rPr lang="en-CA"/>
              <a:t>do great things. </a:t>
            </a:r>
            <a:endParaRPr lang="en-US"/>
          </a:p>
          <a:p>
            <a:endParaRPr lang="en-US"/>
          </a:p>
          <a:p>
            <a:r>
              <a:rPr lang="en-CA"/>
              <a:t>It’s important to remember that healing is a journey. It’s also normal to have some setbacks as you’re healing. Sometimes it may feel too hard, that you don’t have the power to change things, and/or you may slide back to unhealthy habits. If you fall, be sure to have supports to help you back up. There will always be someone willing to support you. Remember you are powerful, and you </a:t>
            </a:r>
            <a:r>
              <a:rPr lang="en-CA" i="1"/>
              <a:t>can </a:t>
            </a:r>
            <a:r>
              <a:rPr lang="en-CA"/>
              <a:t>do this.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380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Colonial systems have worked for hundreds of years to erase and silence Indigenous Peoples. It’s time to resist these systems by reclaiming our Indigenous identities and finding our voices. </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3827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journey of reclaiming your identity as a strong Indigenous person will look different for everyone, but some steps in this process might include:</a:t>
            </a:r>
            <a:endParaRPr lang="en-US"/>
          </a:p>
          <a:p>
            <a:pPr marL="285750" indent="-285750">
              <a:buFont typeface="Symbol"/>
              <a:buChar char="•"/>
            </a:pPr>
            <a:r>
              <a:rPr lang="en-CA"/>
              <a:t>Re-learning who you are as an Indigenous woman and/or 2SLGBTQQIA+ person and learning to accept this identity </a:t>
            </a:r>
            <a:endParaRPr lang="en-US"/>
          </a:p>
          <a:p>
            <a:pPr marL="285750" indent="-285750">
              <a:buFont typeface="Symbol"/>
              <a:buChar char="•"/>
            </a:pPr>
            <a:r>
              <a:rPr lang="en-CA"/>
              <a:t>Never apologizing for who you are, or who you were</a:t>
            </a:r>
            <a:endParaRPr lang="en-US"/>
          </a:p>
          <a:p>
            <a:pPr marL="285750" indent="-285750">
              <a:buFont typeface="Symbol"/>
              <a:buChar char="•"/>
            </a:pPr>
            <a:r>
              <a:rPr lang="en-CA"/>
              <a:t>Not allowing your past to define who you are today</a:t>
            </a:r>
            <a:endParaRPr lang="en-US"/>
          </a:p>
          <a:p>
            <a:pPr marL="285750" indent="-285750">
              <a:buFont typeface="Symbol"/>
              <a:buChar char="•"/>
            </a:pPr>
            <a:r>
              <a:rPr lang="en-CA"/>
              <a:t>Participating in traditional ceremonies. Connecting with the land and medicines</a:t>
            </a:r>
            <a:endParaRPr lang="en-US"/>
          </a:p>
          <a:p>
            <a:pPr marL="285750" indent="-285750">
              <a:buFont typeface="Symbol"/>
              <a:buChar char="•"/>
            </a:pPr>
            <a:r>
              <a:rPr lang="en-CA"/>
              <a:t>Finding what your truest self is and being proud of that </a:t>
            </a:r>
            <a:endParaRPr lang="en-US"/>
          </a:p>
          <a:p>
            <a:pPr marL="285750" indent="-285750">
              <a:buFont typeface="Symbol"/>
              <a:buChar char="•"/>
            </a:pPr>
            <a:r>
              <a:rPr lang="en-CA"/>
              <a:t>Learning to love yourself </a:t>
            </a:r>
            <a:r>
              <a:rPr lang="en-CA" i="1"/>
              <a:t>always</a:t>
            </a:r>
            <a:endParaRPr lang="en-US"/>
          </a:p>
          <a:p>
            <a:pPr marL="285750" indent="-285750">
              <a:buFont typeface="Symbol"/>
              <a:buChar char="•"/>
            </a:pPr>
            <a:r>
              <a:rPr lang="en-CA"/>
              <a:t>Learning about your family history and drawing on the strength of your ancestors</a:t>
            </a:r>
            <a:endParaRPr lang="en-US"/>
          </a:p>
          <a:p>
            <a:pPr marL="285750" indent="-285750">
              <a:buFont typeface="Symbol"/>
              <a:buChar char="•"/>
            </a:pPr>
            <a:r>
              <a:rPr lang="en-CA"/>
              <a:t>Letting go of negative thoughts and feelings</a:t>
            </a:r>
            <a:endParaRPr lang="en-US"/>
          </a:p>
          <a:p>
            <a:pPr marL="285750" indent="-285750">
              <a:buFont typeface="Symbol"/>
              <a:buChar char="•"/>
            </a:pPr>
            <a:r>
              <a:rPr lang="en-CA"/>
              <a:t>Connecting with Elders and spirituality </a:t>
            </a:r>
            <a:endParaRPr lang="en-US"/>
          </a:p>
          <a:p>
            <a:pPr marL="285750" indent="-285750">
              <a:buFont typeface="Symbol"/>
              <a:buChar char="•"/>
            </a:pPr>
            <a:r>
              <a:rPr lang="en-CA"/>
              <a:t>Breaking the cycle and teaching the next generation that they are loved</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175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Reclaiming identities as strong Indigenous Peoples is a powerful start to reclaiming our power. As Indigenous Peoples continue to come together to resist and raise up each other's voices, change will come. </a:t>
            </a:r>
            <a:endParaRPr lang="en-US"/>
          </a:p>
          <a:p>
            <a:endParaRPr lang="en-US"/>
          </a:p>
          <a:p>
            <a:r>
              <a:rPr lang="en-CA"/>
              <a:t>If you are interested in joining communities making change, don’t be shy. You are always welcome, and you belong. </a:t>
            </a:r>
            <a:endParaRPr lang="en-US"/>
          </a:p>
          <a:p>
            <a:pPr marL="285750" indent="-285750">
              <a:buFont typeface="Symbol"/>
              <a:buChar char="•"/>
            </a:pPr>
            <a:r>
              <a:rPr lang="en-CA"/>
              <a:t>Friendship centers </a:t>
            </a:r>
            <a:endParaRPr lang="en-US"/>
          </a:p>
          <a:p>
            <a:pPr marL="285750" indent="-285750">
              <a:buFont typeface="Symbol"/>
              <a:buChar char="•"/>
            </a:pPr>
            <a:r>
              <a:rPr lang="en-CA"/>
              <a:t>Programs run by Indigenous women across the country </a:t>
            </a:r>
            <a:endParaRPr lang="en-US"/>
          </a:p>
          <a:p>
            <a:pPr marL="285750" indent="-285750">
              <a:buFont typeface="Symbol"/>
              <a:buChar char="•"/>
            </a:pPr>
            <a:r>
              <a:rPr lang="en-CA"/>
              <a:t>Events and gatherings for Indigenous peoples, including community marches for Missing and Murdered Indigenous Women and Girls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20705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“The eighth fire is going to burn, and our women are reclaiming our space, and that sometimes means we are going to have a big mouth. It might get us in trouble but [we have] had enough of not being able to speak our truth.” Grandma Shingoose</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4843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1658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definitions on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846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7115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facilitator may note that the information for the following section has been developed based on the knowledge and contributions of survivors and research.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369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the table of contents from the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126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Remind participants that the upcoming topics may be triggering, and review the safety measures in place.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042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Before Europeans came to North America (known by many communities as Turtle Island), Indigenous Peoples were diverse and strong. Communities had their own values and customs, but most lived in harmony with each other and the land. Many believed that all things were connected, and so they treated Mother Earth and all she provided with love and respect. </a:t>
            </a:r>
            <a:endParaRPr lang="en-US"/>
          </a:p>
          <a:p>
            <a:endParaRPr lang="en-US"/>
          </a:p>
          <a:p>
            <a:r>
              <a:rPr lang="en-CA"/>
              <a:t>Indigenous Peoples lived this way for thousands of years. Communities would have faced hard times, but they always recovered and thrived.</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3759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Before contact, there weren’t any strict gender and sexuality expectations or rules. Individuals expressed themselves in whatever way felt most natural to them. People weren’t divided or labelled based on their gender or sex since these were seen as fluid and not fixed. Most importantly, all community members were equally valuable and accepted. Some had specific sacred roles, such as women who were life givers, and gender-diverse people who were seen to hold multiple spirits; but there was always an understanding of equality among all community members. </a:t>
            </a:r>
            <a:endParaRPr lang="en-US"/>
          </a:p>
          <a:p>
            <a:endParaRPr lang="en-US"/>
          </a:p>
          <a:p>
            <a:r>
              <a:rPr lang="en-CA"/>
              <a:t>Men, women and gender-diverse people would work together to make decisions for the community. Roles and responsibilities were filled based on need rather than gender, and everyone understood their job was to help the whole group. </a:t>
            </a:r>
            <a:endParaRPr lang="en-US"/>
          </a:p>
          <a:p>
            <a:endParaRPr lang="en-US"/>
          </a:p>
          <a:p>
            <a:r>
              <a:rPr lang="en-CA"/>
              <a:t>Some communities were also matriarchies, which meant the families were led by women and lineage would be passed on through her side of the family. Even in traditional patriarchies, where men led the families, women and gender-diverse people would still contribute to community decisions. </a:t>
            </a: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A277F9-45C3-4BE4-BD5B-8EA69621EB5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9072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930089"/>
            <a:ext cx="9144000" cy="3563112"/>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40124"/>
            <a:ext cx="12192000" cy="2112264"/>
          </a:xfrm>
          <a:prstGeom prst="rect">
            <a:avLst/>
          </a:prstGeom>
        </p:spPr>
      </p:pic>
    </p:spTree>
    <p:extLst>
      <p:ext uri="{BB962C8B-B14F-4D97-AF65-F5344CB8AC3E}">
        <p14:creationId xmlns:p14="http://schemas.microsoft.com/office/powerpoint/2010/main" val="3635176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0846273">
            <a:off x="-1291012" y="-465223"/>
            <a:ext cx="7470565" cy="9664755"/>
          </a:xfrm>
          <a:prstGeom prst="rect">
            <a:avLst/>
          </a:prstGeom>
        </p:spPr>
      </p:pic>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9052902">
            <a:off x="5274889" y="-4013667"/>
            <a:ext cx="7470565" cy="9664755"/>
          </a:xfrm>
          <a:prstGeom prst="rect">
            <a:avLst/>
          </a:prstGeom>
        </p:spPr>
      </p:pic>
      <p:sp>
        <p:nvSpPr>
          <p:cNvPr id="2" name="Title 1"/>
          <p:cNvSpPr>
            <a:spLocks noGrp="1"/>
          </p:cNvSpPr>
          <p:nvPr>
            <p:ph type="title"/>
          </p:nvPr>
        </p:nvSpPr>
        <p:spPr>
          <a:xfrm>
            <a:off x="838200" y="1990844"/>
            <a:ext cx="10515600" cy="567160"/>
          </a:xfrm>
          <a:prstGeom prst="rect">
            <a:avLst/>
          </a:prstGeom>
        </p:spPr>
        <p:txBody>
          <a:bodyPr/>
          <a:lstStyle>
            <a:lvl1pPr algn="ctr">
              <a:defRPr sz="4000"/>
            </a:lvl1pPr>
          </a:lstStyle>
          <a:p>
            <a:r>
              <a:rPr lang="en-US"/>
              <a:t>Click to edit Master title style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8200" y="2639029"/>
            <a:ext cx="10515600" cy="17913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33732" y="4759881"/>
            <a:ext cx="2924536" cy="1139594"/>
          </a:xfrm>
          <a:prstGeom prst="rect">
            <a:avLst/>
          </a:prstGeom>
        </p:spPr>
      </p:pic>
    </p:spTree>
    <p:extLst>
      <p:ext uri="{BB962C8B-B14F-4D97-AF65-F5344CB8AC3E}">
        <p14:creationId xmlns:p14="http://schemas.microsoft.com/office/powerpoint/2010/main" val="195449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 Text 1/2 Imag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9746"/>
          </a:xfrm>
          <a:prstGeom prst="rect">
            <a:avLst/>
          </a:prstGeom>
        </p:spPr>
        <p:txBody>
          <a:bodyPr/>
          <a:lstStyle>
            <a:lvl1pPr>
              <a:defRPr sz="4000">
                <a:solidFill>
                  <a:schemeClr val="accent1">
                    <a:lumMod val="75000"/>
                  </a:schemeClr>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a:solidFill>
                  <a:schemeClr val="accent1">
                    <a:lumMod val="50000"/>
                  </a:schemeClr>
                </a:solidFill>
              </a:defRPr>
            </a:lvl1pPr>
            <a:lvl2pPr>
              <a:defRPr>
                <a:solidFill>
                  <a:schemeClr val="accent1">
                    <a:lumMod val="75000"/>
                  </a:schemeClr>
                </a:solidFill>
              </a:defRPr>
            </a:lvl2pPr>
            <a:lvl3pPr>
              <a:defRPr>
                <a:solidFill>
                  <a:schemeClr val="accent2">
                    <a:lumMod val="75000"/>
                  </a:schemeClr>
                </a:solidFill>
              </a:defRPr>
            </a:lvl3pPr>
            <a:lvl4pPr>
              <a:defRPr>
                <a:solidFill>
                  <a:schemeClr val="accent4"/>
                </a:solidFill>
              </a:defRPr>
            </a:lvl4pPr>
          </a:lstStyle>
          <a:p>
            <a:pPr lvl="0"/>
            <a:r>
              <a:rPr lang="en-US"/>
              <a:t>Click to edit Master text styles</a:t>
            </a:r>
          </a:p>
          <a:p>
            <a:pPr lvl="1"/>
            <a:r>
              <a:rPr lang="en-US"/>
              <a:t>Second level</a:t>
            </a:r>
          </a:p>
          <a:p>
            <a:pPr lvl="2"/>
            <a:r>
              <a:rPr lang="en-US"/>
              <a:t>Third level</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40415"/>
            <a:ext cx="10515600" cy="179132"/>
          </a:xfrm>
          <a:prstGeom prst="rect">
            <a:avLst/>
          </a:prstGeom>
        </p:spPr>
      </p:pic>
      <p:sp>
        <p:nvSpPr>
          <p:cNvPr id="13" name="Picture Placeholder 2"/>
          <p:cNvSpPr>
            <a:spLocks noGrp="1"/>
          </p:cNvSpPr>
          <p:nvPr>
            <p:ph type="pic" idx="11"/>
          </p:nvPr>
        </p:nvSpPr>
        <p:spPr>
          <a:xfrm>
            <a:off x="6172200" y="1825625"/>
            <a:ext cx="5181600" cy="43513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68093"/>
            <a:ext cx="12192000" cy="2112264"/>
          </a:xfrm>
          <a:prstGeom prst="rect">
            <a:avLst/>
          </a:prstGeom>
        </p:spPr>
      </p:pic>
    </p:spTree>
    <p:extLst>
      <p:ext uri="{BB962C8B-B14F-4D97-AF65-F5344CB8AC3E}">
        <p14:creationId xmlns:p14="http://schemas.microsoft.com/office/powerpoint/2010/main" val="299655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 Tex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140415"/>
            <a:ext cx="10515600" cy="179132"/>
          </a:xfrm>
          <a:prstGeom prst="rect">
            <a:avLst/>
          </a:prstGeom>
        </p:spPr>
      </p:pic>
      <p:sp>
        <p:nvSpPr>
          <p:cNvPr id="12" name="Title 1"/>
          <p:cNvSpPr>
            <a:spLocks noGrp="1"/>
          </p:cNvSpPr>
          <p:nvPr>
            <p:ph type="title"/>
          </p:nvPr>
        </p:nvSpPr>
        <p:spPr>
          <a:xfrm>
            <a:off x="838200" y="365126"/>
            <a:ext cx="10515600" cy="699746"/>
          </a:xfrm>
          <a:prstGeom prst="rect">
            <a:avLst/>
          </a:prstGeom>
        </p:spPr>
        <p:txBody>
          <a:bodyPr/>
          <a:lstStyle>
            <a:lvl1pPr>
              <a:defRPr sz="4000">
                <a:solidFill>
                  <a:schemeClr val="accent1">
                    <a:lumMod val="75000"/>
                  </a:schemeClr>
                </a:solidFill>
              </a:defRPr>
            </a:lvl1pPr>
          </a:lstStyle>
          <a:p>
            <a:r>
              <a:rPr lang="en-US"/>
              <a:t>Click to edit Master title style</a:t>
            </a:r>
          </a:p>
        </p:txBody>
      </p:sp>
      <p:sp>
        <p:nvSpPr>
          <p:cNvPr id="13" name="Content Placeholder 2"/>
          <p:cNvSpPr>
            <a:spLocks noGrp="1"/>
          </p:cNvSpPr>
          <p:nvPr>
            <p:ph sz="half" idx="1"/>
          </p:nvPr>
        </p:nvSpPr>
        <p:spPr>
          <a:xfrm>
            <a:off x="838200" y="1825625"/>
            <a:ext cx="10515600" cy="4351338"/>
          </a:xfrm>
          <a:prstGeom prst="rect">
            <a:avLst/>
          </a:prstGeom>
        </p:spPr>
        <p:txBody>
          <a:bodyPr/>
          <a:lstStyle>
            <a:lvl1pPr>
              <a:defRPr>
                <a:solidFill>
                  <a:schemeClr val="accent1">
                    <a:lumMod val="50000"/>
                  </a:schemeClr>
                </a:solidFill>
              </a:defRPr>
            </a:lvl1pPr>
            <a:lvl2pPr>
              <a:defRPr>
                <a:solidFill>
                  <a:schemeClr val="accent1">
                    <a:lumMod val="75000"/>
                  </a:schemeClr>
                </a:solidFill>
              </a:defRPr>
            </a:lvl2pPr>
            <a:lvl3pPr>
              <a:defRPr>
                <a:solidFill>
                  <a:schemeClr val="accent2">
                    <a:lumMod val="75000"/>
                  </a:schemeClr>
                </a:solidFill>
              </a:defRPr>
            </a:lvl3pPr>
            <a:lvl4pPr>
              <a:defRPr>
                <a:solidFill>
                  <a:schemeClr val="accent4"/>
                </a:solidFill>
              </a:defRPr>
            </a:lvl4pPr>
          </a:lstStyle>
          <a:p>
            <a:pPr lvl="0"/>
            <a:r>
              <a:rPr lang="en-US"/>
              <a:t>Click to edit Master text styles</a:t>
            </a:r>
          </a:p>
          <a:p>
            <a:pPr lvl="1"/>
            <a:r>
              <a:rPr lang="en-US"/>
              <a:t>Second level</a:t>
            </a:r>
          </a:p>
          <a:p>
            <a:pPr lvl="2"/>
            <a:r>
              <a:rPr lang="en-US"/>
              <a:t>Third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068093"/>
            <a:ext cx="12192000" cy="2112264"/>
          </a:xfrm>
          <a:prstGeom prst="rect">
            <a:avLst/>
          </a:prstGeom>
        </p:spPr>
      </p:pic>
    </p:spTree>
    <p:extLst>
      <p:ext uri="{BB962C8B-B14F-4D97-AF65-F5344CB8AC3E}">
        <p14:creationId xmlns:p14="http://schemas.microsoft.com/office/powerpoint/2010/main" val="3014761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 Image - No Watermark">
    <p:spTree>
      <p:nvGrpSpPr>
        <p:cNvPr id="1" name=""/>
        <p:cNvGrpSpPr/>
        <p:nvPr/>
      </p:nvGrpSpPr>
      <p:grpSpPr>
        <a:xfrm>
          <a:off x="0" y="0"/>
          <a:ext cx="0" cy="0"/>
          <a:chOff x="0" y="0"/>
          <a:chExt cx="0" cy="0"/>
        </a:xfrm>
      </p:grpSpPr>
      <p:sp>
        <p:nvSpPr>
          <p:cNvPr id="11" name="Picture Placeholder 2"/>
          <p:cNvSpPr>
            <a:spLocks noGrp="1"/>
          </p:cNvSpPr>
          <p:nvPr>
            <p:ph type="pic" idx="1"/>
          </p:nvPr>
        </p:nvSpPr>
        <p:spPr>
          <a:xfrm>
            <a:off x="0" y="0"/>
            <a:ext cx="12192000" cy="68579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35497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 Column">
    <p:spTree>
      <p:nvGrpSpPr>
        <p:cNvPr id="1" name=""/>
        <p:cNvGrpSpPr/>
        <p:nvPr/>
      </p:nvGrpSpPr>
      <p:grpSpPr>
        <a:xfrm>
          <a:off x="0" y="0"/>
          <a:ext cx="0" cy="0"/>
          <a:chOff x="0" y="0"/>
          <a:chExt cx="0" cy="0"/>
        </a:xfrm>
      </p:grpSpPr>
      <p:sp>
        <p:nvSpPr>
          <p:cNvPr id="10" name="Content Placeholder 2"/>
          <p:cNvSpPr>
            <a:spLocks noGrp="1"/>
          </p:cNvSpPr>
          <p:nvPr>
            <p:ph sz="half" idx="12"/>
          </p:nvPr>
        </p:nvSpPr>
        <p:spPr>
          <a:xfrm>
            <a:off x="838200" y="737937"/>
            <a:ext cx="3300663" cy="5439026"/>
          </a:xfrm>
          <a:prstGeom prst="rect">
            <a:avLst/>
          </a:prstGeo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2">
                    <a:lumMod val="75000"/>
                  </a:schemeClr>
                </a:solidFill>
              </a:defRPr>
            </a:lvl3pPr>
            <a:lvl4pPr>
              <a:defRPr>
                <a:solidFill>
                  <a:schemeClr val="accent4"/>
                </a:solidFill>
              </a:defRPr>
            </a:lvl4pPr>
          </a:lstStyle>
          <a:p>
            <a:pPr lvl="0"/>
            <a:r>
              <a:rPr lang="en-US"/>
              <a:t>Click to edit Master text styles</a:t>
            </a:r>
          </a:p>
          <a:p>
            <a:pPr lvl="1"/>
            <a:r>
              <a:rPr lang="en-US"/>
              <a:t>Second level</a:t>
            </a:r>
          </a:p>
          <a:p>
            <a:pPr lvl="2"/>
            <a:r>
              <a:rPr lang="en-US"/>
              <a:t>Third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1242"/>
            <a:ext cx="12192000" cy="2112264"/>
          </a:xfrm>
          <a:prstGeom prst="rect">
            <a:avLst/>
          </a:prstGeom>
        </p:spPr>
      </p:pic>
      <p:sp>
        <p:nvSpPr>
          <p:cNvPr id="14" name="Content Placeholder 2"/>
          <p:cNvSpPr>
            <a:spLocks noGrp="1"/>
          </p:cNvSpPr>
          <p:nvPr>
            <p:ph sz="half" idx="15"/>
          </p:nvPr>
        </p:nvSpPr>
        <p:spPr>
          <a:xfrm>
            <a:off x="4445668" y="737937"/>
            <a:ext cx="3300663" cy="5439026"/>
          </a:xfrm>
          <a:prstGeom prst="rect">
            <a:avLst/>
          </a:prstGeo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2">
                    <a:lumMod val="75000"/>
                  </a:schemeClr>
                </a:solidFill>
              </a:defRPr>
            </a:lvl3pPr>
            <a:lvl4pPr>
              <a:defRPr>
                <a:solidFill>
                  <a:schemeClr val="accent4"/>
                </a:solidFill>
              </a:defRPr>
            </a:lvl4pPr>
          </a:lstStyle>
          <a:p>
            <a:pPr lvl="0"/>
            <a:r>
              <a:rPr lang="en-US"/>
              <a:t>Click to edit Master text styles</a:t>
            </a:r>
          </a:p>
          <a:p>
            <a:pPr lvl="1"/>
            <a:r>
              <a:rPr lang="en-US"/>
              <a:t>Second level</a:t>
            </a:r>
          </a:p>
          <a:p>
            <a:pPr lvl="2"/>
            <a:r>
              <a:rPr lang="en-US"/>
              <a:t>Third level</a:t>
            </a:r>
          </a:p>
        </p:txBody>
      </p:sp>
      <p:sp>
        <p:nvSpPr>
          <p:cNvPr id="15" name="Content Placeholder 2"/>
          <p:cNvSpPr>
            <a:spLocks noGrp="1"/>
          </p:cNvSpPr>
          <p:nvPr>
            <p:ph sz="half" idx="16"/>
          </p:nvPr>
        </p:nvSpPr>
        <p:spPr>
          <a:xfrm>
            <a:off x="8053136" y="737937"/>
            <a:ext cx="3300663" cy="5439026"/>
          </a:xfrm>
          <a:prstGeom prst="rect">
            <a:avLst/>
          </a:prstGeom>
        </p:spPr>
        <p:txBody>
          <a:bodyPr/>
          <a:lstStyle>
            <a:lvl1pPr>
              <a:defRPr sz="2400">
                <a:solidFill>
                  <a:schemeClr val="accent1">
                    <a:lumMod val="50000"/>
                  </a:schemeClr>
                </a:solidFill>
              </a:defRPr>
            </a:lvl1pPr>
            <a:lvl2pPr>
              <a:defRPr sz="2000">
                <a:solidFill>
                  <a:schemeClr val="accent1">
                    <a:lumMod val="75000"/>
                  </a:schemeClr>
                </a:solidFill>
              </a:defRPr>
            </a:lvl2pPr>
            <a:lvl3pPr>
              <a:defRPr sz="1800">
                <a:solidFill>
                  <a:schemeClr val="accent2">
                    <a:lumMod val="75000"/>
                  </a:schemeClr>
                </a:solidFill>
              </a:defRPr>
            </a:lvl3pPr>
            <a:lvl4pPr>
              <a:defRPr>
                <a:solidFill>
                  <a:schemeClr val="accent4"/>
                </a:solidFill>
              </a:defRPr>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652817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7992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hyperlink" Target="http://education.historicacanada.ca/files/426/Key_Moments_in_Indigenous_History_Timeline.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8" Type="http://schemas.openxmlformats.org/officeDocument/2006/relationships/hyperlink" Target="https://www.hrw.org/report/2013/02/13/those-who-take-us-away/abusive-policing-and-failures-protection-indigenous-women" TargetMode="External"/><Relationship Id="rId13" Type="http://schemas.openxmlformats.org/officeDocument/2006/relationships/hyperlink" Target="https://www.utpjournals.press/doi/abs/10.3138/cjwl.28.2.285" TargetMode="External"/><Relationship Id="rId3" Type="http://schemas.openxmlformats.org/officeDocument/2006/relationships/hyperlink" Target="https://www.uclalawreview.org/wp-content/uploads/2019/09/Bourgeois-final_8.15.pdf" TargetMode="External"/><Relationship Id="rId7" Type="http://schemas.openxmlformats.org/officeDocument/2006/relationships/hyperlink" Target="https://www.globalindigenouscouncil.com/mmiw" TargetMode="External"/><Relationship Id="rId12" Type="http://schemas.openxmlformats.org/officeDocument/2006/relationships/hyperlink" Target="http://drc.usask.ca/projects/legal_aid/file/resource336-2d37041a.pdf"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www.publicsafety.gc.ca/cnt/cntrng-crm/hmn-trffckng/abt-hmn-trffckng-en.aspx" TargetMode="External"/><Relationship Id="rId11" Type="http://schemas.openxmlformats.org/officeDocument/2006/relationships/hyperlink" Target="https://www.gov.nl.ca/vpi/files/aboriginal_women_fact_sheet.pdf" TargetMode="External"/><Relationship Id="rId5" Type="http://schemas.openxmlformats.org/officeDocument/2006/relationships/hyperlink" Target="https://www.justice.gc.ca/eng/rp-pr/jr/jf-pf/2017/july05.html" TargetMode="External"/><Relationship Id="rId15" Type="http://schemas.openxmlformats.org/officeDocument/2006/relationships/hyperlink" Target="https://ir.lib.uwo.ca/aprci/57/" TargetMode="External"/><Relationship Id="rId10" Type="http://schemas.openxmlformats.org/officeDocument/2006/relationships/hyperlink" Target="https://doi.org/10.1080/0966369X.2018.1553864" TargetMode="External"/><Relationship Id="rId4" Type="http://schemas.openxmlformats.org/officeDocument/2006/relationships/hyperlink" Target="http://canadianwomen.org/sites/canadianwomen.org/files/NO%20MORE.%20Task%20Force%20Report.pdf" TargetMode="External"/><Relationship Id="rId9" Type="http://schemas.openxmlformats.org/officeDocument/2006/relationships/hyperlink" Target="https://www.thecanadianencyclopedia.ca/en/article/slavery-of-indigenous-people-in-canada" TargetMode="External"/><Relationship Id="rId14" Type="http://schemas.openxmlformats.org/officeDocument/2006/relationships/hyperlink" Target="https://www.rcmp-grc.gc.ca/en/missing-and-murdered-aboriginal-women-2015-update-national-operational-overview"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EA7302-039E-47A5-A508-4FF2C2AC1AF6}"/>
              </a:ext>
            </a:extLst>
          </p:cNvPr>
          <p:cNvSpPr txBox="1"/>
          <p:nvPr/>
        </p:nvSpPr>
        <p:spPr>
          <a:xfrm>
            <a:off x="424543" y="4724400"/>
            <a:ext cx="1134291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srgbClr val="00587F"/>
                </a:solidFill>
                <a:effectLst/>
                <a:uLnTx/>
                <a:uFillTx/>
                <a:latin typeface="Trebuchet MS" panose="020B0603020202020204"/>
                <a:ea typeface="+mn-ea"/>
                <a:cs typeface="+mn-cs"/>
              </a:rPr>
              <a:t>Violence Prevention &amp; Trafficking Indigenous Women, Girls and 2SLGBTQQIA+ People </a:t>
            </a:r>
          </a:p>
        </p:txBody>
      </p:sp>
    </p:spTree>
    <p:extLst>
      <p:ext uri="{BB962C8B-B14F-4D97-AF65-F5344CB8AC3E}">
        <p14:creationId xmlns:p14="http://schemas.microsoft.com/office/powerpoint/2010/main" val="1451445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5" descr="Logo, icon&#10;&#10;Description automatically generated">
            <a:extLst>
              <a:ext uri="{FF2B5EF4-FFF2-40B4-BE49-F238E27FC236}">
                <a16:creationId xmlns:a16="http://schemas.microsoft.com/office/drawing/2014/main" id="{110D70FF-D213-4EE1-AB05-3D3A4A9FD0E3}"/>
              </a:ext>
            </a:extLst>
          </p:cNvPr>
          <p:cNvPicPr>
            <a:picLocks noChangeAspect="1"/>
          </p:cNvPicPr>
          <p:nvPr/>
        </p:nvPicPr>
        <p:blipFill rotWithShape="1">
          <a:blip r:embed="rId3">
            <a:alphaModFix/>
          </a:blip>
          <a:srcRect l="16855" r="14849"/>
          <a:stretch/>
        </p:blipFill>
        <p:spPr>
          <a:xfrm>
            <a:off x="5797543" y="10"/>
            <a:ext cx="6394152" cy="6857990"/>
          </a:xfrm>
          <a:prstGeom prst="rect">
            <a:avLst/>
          </a:prstGeom>
        </p:spPr>
      </p:pic>
      <p:pic>
        <p:nvPicPr>
          <p:cNvPr id="35" name="Picture 3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4" name="Title 3"/>
          <p:cNvSpPr>
            <a:spLocks noGrp="1"/>
          </p:cNvSpPr>
          <p:nvPr>
            <p:ph type="title"/>
          </p:nvPr>
        </p:nvSpPr>
        <p:spPr>
          <a:xfrm>
            <a:off x="804998" y="159816"/>
            <a:ext cx="4803636" cy="1311664"/>
          </a:xfrm>
        </p:spPr>
        <p:txBody>
          <a:bodyPr vert="horz" lIns="91440" tIns="45720" rIns="91440" bIns="45720" rtlCol="0" anchor="ctr">
            <a:normAutofit/>
          </a:bodyPr>
          <a:lstStyle/>
          <a:p>
            <a:r>
              <a:rPr lang="en-US" sz="3100">
                <a:solidFill>
                  <a:srgbClr val="00587F"/>
                </a:solidFill>
              </a:rPr>
              <a:t>Contact &amp; Colonization </a:t>
            </a:r>
          </a:p>
        </p:txBody>
      </p:sp>
      <p:sp>
        <p:nvSpPr>
          <p:cNvPr id="5" name="Content Placeholder 4"/>
          <p:cNvSpPr>
            <a:spLocks noGrp="1"/>
          </p:cNvSpPr>
          <p:nvPr>
            <p:ph sz="half" idx="1"/>
          </p:nvPr>
        </p:nvSpPr>
        <p:spPr>
          <a:xfrm>
            <a:off x="471168" y="1568200"/>
            <a:ext cx="5272859" cy="4862887"/>
          </a:xfrm>
        </p:spPr>
        <p:txBody>
          <a:bodyPr vert="horz" lIns="91440" tIns="45720" rIns="91440" bIns="45720" rtlCol="0" anchor="ctr">
            <a:noAutofit/>
          </a:bodyPr>
          <a:lstStyle/>
          <a:p>
            <a:pPr marL="571500" indent="-342900">
              <a:spcBef>
                <a:spcPts val="0"/>
              </a:spcBef>
              <a:spcAft>
                <a:spcPts val="600"/>
              </a:spcAft>
              <a:buFont typeface="Wingdings" panose="020B0604020202020204" pitchFamily="34" charset="0"/>
              <a:buChar char="v"/>
              <a:defRPr/>
            </a:pPr>
            <a:r>
              <a:rPr lang="en-US" sz="2200">
                <a:solidFill>
                  <a:srgbClr val="3E788C"/>
                </a:solidFill>
              </a:rPr>
              <a:t>Relations between Europeans and Indigenous Peoples started out peaceful. </a:t>
            </a:r>
          </a:p>
          <a:p>
            <a:pPr indent="0">
              <a:spcBef>
                <a:spcPts val="0"/>
              </a:spcBef>
              <a:spcAft>
                <a:spcPts val="600"/>
              </a:spcAft>
              <a:buNone/>
              <a:defRPr/>
            </a:pPr>
            <a:endParaRPr lang="en-US" sz="2200">
              <a:solidFill>
                <a:srgbClr val="3E788C"/>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But Europeans always saw Indigenous Peoples as 'savage' and wanted to change their way of life. </a:t>
            </a:r>
          </a:p>
          <a:p>
            <a:pPr indent="0">
              <a:spcBef>
                <a:spcPts val="0"/>
              </a:spcBef>
              <a:spcAft>
                <a:spcPts val="600"/>
              </a:spcAft>
              <a:buNone/>
              <a:defRPr/>
            </a:pPr>
            <a:endParaRPr lang="en-US" sz="2200">
              <a:solidFill>
                <a:srgbClr val="3E788C"/>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Once Britain began to expand its empire, violence against Indigenous Peoples began, and has never stopped. </a:t>
            </a:r>
          </a:p>
          <a:p>
            <a:pPr marL="0">
              <a:spcBef>
                <a:spcPts val="0"/>
              </a:spcBef>
              <a:spcAft>
                <a:spcPts val="600"/>
              </a:spcAft>
              <a:buFont typeface="Arial" panose="020B0604020202020204" pitchFamily="34" charset="0"/>
              <a:buChar char="•"/>
              <a:defRPr/>
            </a:pPr>
            <a:endParaRPr lang="en-US" sz="2200">
              <a:solidFill>
                <a:srgbClr val="000000"/>
              </a:solidFill>
            </a:endParaRPr>
          </a:p>
          <a:p>
            <a:pPr marL="0" lvl="0">
              <a:spcBef>
                <a:spcPts val="0"/>
              </a:spcBef>
              <a:spcAft>
                <a:spcPts val="600"/>
              </a:spcAft>
              <a:buFont typeface="Arial" panose="020B0604020202020204" pitchFamily="34" charset="0"/>
              <a:buChar char="•"/>
              <a:defRPr/>
            </a:pPr>
            <a:endParaRPr lang="en-US" sz="2000">
              <a:solidFill>
                <a:srgbClr val="000000"/>
              </a:solidFill>
            </a:endParaRPr>
          </a:p>
        </p:txBody>
      </p:sp>
    </p:spTree>
    <p:extLst>
      <p:ext uri="{BB962C8B-B14F-4D97-AF65-F5344CB8AC3E}">
        <p14:creationId xmlns:p14="http://schemas.microsoft.com/office/powerpoint/2010/main" val="759126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49793"/>
            <a:ext cx="10515600" cy="699746"/>
          </a:xfrm>
        </p:spPr>
        <p:txBody>
          <a:bodyPr lIns="91440" tIns="45720" rIns="91440" bIns="45720" anchor="t"/>
          <a:lstStyle/>
          <a:p>
            <a:r>
              <a:rPr lang="en-US" sz="3100">
                <a:solidFill>
                  <a:srgbClr val="00587F"/>
                </a:solidFill>
              </a:rPr>
              <a:t>Contact &amp; Colonization </a:t>
            </a:r>
          </a:p>
        </p:txBody>
      </p:sp>
      <p:sp>
        <p:nvSpPr>
          <p:cNvPr id="5" name="Content Placeholder 4"/>
          <p:cNvSpPr>
            <a:spLocks noGrp="1"/>
          </p:cNvSpPr>
          <p:nvPr>
            <p:ph sz="half" idx="1"/>
          </p:nvPr>
        </p:nvSpPr>
        <p:spPr/>
        <p:txBody>
          <a:bodyPr lIns="91440" tIns="45720" rIns="91440" bIns="45720" anchor="t"/>
          <a:lstStyle/>
          <a:p>
            <a:pPr marL="342900" indent="-342900">
              <a:lnSpc>
                <a:spcPct val="100000"/>
              </a:lnSpc>
              <a:spcBef>
                <a:spcPts val="0"/>
              </a:spcBef>
              <a:buFont typeface="Wingdings"/>
              <a:buChar char="v"/>
              <a:defRPr/>
            </a:pPr>
            <a:r>
              <a:rPr lang="en-US" sz="2400">
                <a:solidFill>
                  <a:schemeClr val="accent1">
                    <a:lumMod val="75000"/>
                  </a:schemeClr>
                </a:solidFill>
              </a:rPr>
              <a:t>Much of the violence against Indigenous Peoples was aimed at controlling and/or erasing them. </a:t>
            </a:r>
          </a:p>
          <a:p>
            <a:pPr marL="342900" lvl="0" indent="-342900">
              <a:lnSpc>
                <a:spcPct val="100000"/>
              </a:lnSpc>
              <a:spcBef>
                <a:spcPts val="0"/>
              </a:spcBef>
              <a:buFont typeface="Wingdings"/>
              <a:buChar char="v"/>
              <a:defRPr/>
            </a:pPr>
            <a:endParaRPr lang="en-US" sz="2400">
              <a:solidFill>
                <a:schemeClr val="accent1">
                  <a:lumMod val="75000"/>
                </a:schemeClr>
              </a:solidFill>
            </a:endParaRPr>
          </a:p>
          <a:p>
            <a:pPr marL="342900" indent="-342900">
              <a:lnSpc>
                <a:spcPct val="100000"/>
              </a:lnSpc>
              <a:spcBef>
                <a:spcPts val="0"/>
              </a:spcBef>
              <a:buFont typeface="Wingdings"/>
              <a:buChar char="v"/>
              <a:defRPr/>
            </a:pPr>
            <a:endParaRPr lang="en-US" sz="2400">
              <a:solidFill>
                <a:schemeClr val="accent1">
                  <a:lumMod val="75000"/>
                </a:schemeClr>
              </a:solidFill>
            </a:endParaRPr>
          </a:p>
          <a:p>
            <a:pPr marL="0" indent="0">
              <a:lnSpc>
                <a:spcPct val="100000"/>
              </a:lnSpc>
              <a:spcBef>
                <a:spcPts val="0"/>
              </a:spcBef>
              <a:buNone/>
              <a:defRPr/>
            </a:pPr>
            <a:endParaRPr lang="en-US" sz="3200">
              <a:solidFill>
                <a:srgbClr val="3E788C"/>
              </a:solidFill>
            </a:endParaRPr>
          </a:p>
          <a:p>
            <a:pPr marL="0" indent="0">
              <a:lnSpc>
                <a:spcPct val="100000"/>
              </a:lnSpc>
              <a:spcBef>
                <a:spcPts val="0"/>
              </a:spcBef>
              <a:buNone/>
              <a:defRPr/>
            </a:pPr>
            <a:r>
              <a:rPr lang="en-US" sz="2000" b="1">
                <a:solidFill>
                  <a:schemeClr val="bg1"/>
                </a:solidFill>
                <a:ea typeface="+mn-lt"/>
                <a:cs typeface="+mn-lt"/>
              </a:rPr>
              <a:t>Onward</a:t>
            </a:r>
            <a:endParaRPr lang="en-US">
              <a:solidFill>
                <a:schemeClr val="bg1"/>
              </a:solidFill>
              <a:ea typeface="+mn-lt"/>
              <a:cs typeface="+mn-lt"/>
            </a:endParaRPr>
          </a:p>
          <a:p>
            <a:pPr marL="0" indent="0">
              <a:lnSpc>
                <a:spcPct val="100000"/>
              </a:lnSpc>
              <a:spcBef>
                <a:spcPts val="0"/>
              </a:spcBef>
              <a:buNone/>
              <a:defRPr/>
            </a:pPr>
            <a:endParaRPr lang="en-US" sz="2000">
              <a:solidFill>
                <a:schemeClr val="accent2">
                  <a:lumMod val="75000"/>
                </a:schemeClr>
              </a:solidFill>
            </a:endParaRPr>
          </a:p>
          <a:p>
            <a:pPr marL="0" lvl="0" indent="0">
              <a:lnSpc>
                <a:spcPct val="100000"/>
              </a:lnSpc>
              <a:spcBef>
                <a:spcPts val="0"/>
              </a:spcBef>
              <a:buNone/>
              <a:defRPr/>
            </a:pPr>
            <a:endParaRPr lang="en-US" sz="2000">
              <a:solidFill>
                <a:schemeClr val="accent2">
                  <a:lumMod val="75000"/>
                </a:schemeClr>
              </a:solidFill>
            </a:endParaRPr>
          </a:p>
        </p:txBody>
      </p:sp>
      <p:sp>
        <p:nvSpPr>
          <p:cNvPr id="3" name="TextBox 2">
            <a:extLst>
              <a:ext uri="{FF2B5EF4-FFF2-40B4-BE49-F238E27FC236}">
                <a16:creationId xmlns:a16="http://schemas.microsoft.com/office/drawing/2014/main" id="{8C0346E5-F9E8-4661-B7D5-7C457BBE8766}"/>
              </a:ext>
            </a:extLst>
          </p:cNvPr>
          <p:cNvSpPr txBox="1"/>
          <p:nvPr/>
        </p:nvSpPr>
        <p:spPr>
          <a:xfrm>
            <a:off x="1141942" y="3061052"/>
            <a:ext cx="2009423" cy="67710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rebuchet MS" panose="020B0603020202020204"/>
                <a:ea typeface="+mn-ea"/>
                <a:cs typeface="+mn-cs"/>
              </a:rPr>
              <a:t>1830s Onward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9" name="TextBox 8">
            <a:extLst>
              <a:ext uri="{FF2B5EF4-FFF2-40B4-BE49-F238E27FC236}">
                <a16:creationId xmlns:a16="http://schemas.microsoft.com/office/drawing/2014/main" id="{2193119C-8959-4E77-B822-B8C7DB49563E}"/>
              </a:ext>
            </a:extLst>
          </p:cNvPr>
          <p:cNvSpPr txBox="1"/>
          <p:nvPr/>
        </p:nvSpPr>
        <p:spPr>
          <a:xfrm>
            <a:off x="3145720" y="3061052"/>
            <a:ext cx="2009423" cy="677108"/>
          </a:xfrm>
          <a:prstGeom prst="rect">
            <a:avLst/>
          </a:prstGeom>
          <a:solidFill>
            <a:schemeClr val="tx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rebuchet MS" panose="020B0603020202020204"/>
                <a:ea typeface="+mn-ea"/>
                <a:cs typeface="+mn-cs"/>
              </a:rPr>
              <a:t>1831-1996</a:t>
            </a:r>
            <a:endParaRPr kumimoji="0" lang="en-US" sz="2000" b="1" i="0" u="none" strike="noStrike" kern="1200" cap="none" spc="0" normalizeH="0" baseline="0" noProof="0">
              <a:ln>
                <a:noFill/>
              </a:ln>
              <a:solidFill>
                <a:srgbClr val="FFFFFF"/>
              </a:solidFill>
              <a:effectLst/>
              <a:uLnTx/>
              <a:uFillTx/>
              <a:latin typeface="Trebuchet MS" panose="020B0603020202020204"/>
              <a:ea typeface="+mn-lt"/>
              <a:cs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0" name="TextBox 9">
            <a:extLst>
              <a:ext uri="{FF2B5EF4-FFF2-40B4-BE49-F238E27FC236}">
                <a16:creationId xmlns:a16="http://schemas.microsoft.com/office/drawing/2014/main" id="{9ECADFDA-C39F-49FE-80E7-39BD762C7089}"/>
              </a:ext>
            </a:extLst>
          </p:cNvPr>
          <p:cNvSpPr txBox="1"/>
          <p:nvPr/>
        </p:nvSpPr>
        <p:spPr>
          <a:xfrm>
            <a:off x="5149497" y="3061052"/>
            <a:ext cx="2009423" cy="677108"/>
          </a:xfrm>
          <a:prstGeom prst="rect">
            <a:avLst/>
          </a:prstGeom>
          <a:solidFill>
            <a:schemeClr val="bg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rebuchet MS" panose="020B0603020202020204"/>
                <a:ea typeface="+mn-ea"/>
                <a:cs typeface="+mn-cs"/>
              </a:rPr>
              <a:t>1871-1921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1" name="TextBox 10">
            <a:extLst>
              <a:ext uri="{FF2B5EF4-FFF2-40B4-BE49-F238E27FC236}">
                <a16:creationId xmlns:a16="http://schemas.microsoft.com/office/drawing/2014/main" id="{7049F0B3-24FD-46BA-9EB1-E5312D1E1E7B}"/>
              </a:ext>
            </a:extLst>
          </p:cNvPr>
          <p:cNvSpPr txBox="1"/>
          <p:nvPr/>
        </p:nvSpPr>
        <p:spPr>
          <a:xfrm>
            <a:off x="7153275" y="3061052"/>
            <a:ext cx="2009423" cy="677108"/>
          </a:xfrm>
          <a:prstGeom prst="rect">
            <a:avLst/>
          </a:prstGeom>
          <a:solidFill>
            <a:schemeClr val="accent2"/>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rebuchet MS" panose="020B0603020202020204"/>
                <a:ea typeface="+mn-ea"/>
                <a:cs typeface="+mn-cs"/>
              </a:rPr>
              <a:t>1876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2" name="TextBox 11">
            <a:extLst>
              <a:ext uri="{FF2B5EF4-FFF2-40B4-BE49-F238E27FC236}">
                <a16:creationId xmlns:a16="http://schemas.microsoft.com/office/drawing/2014/main" id="{D5BD1CC2-C5B9-47FA-A6BF-EBE45C5A2B25}"/>
              </a:ext>
            </a:extLst>
          </p:cNvPr>
          <p:cNvSpPr txBox="1"/>
          <p:nvPr/>
        </p:nvSpPr>
        <p:spPr>
          <a:xfrm>
            <a:off x="9157053" y="3061052"/>
            <a:ext cx="2009423" cy="677108"/>
          </a:xfrm>
          <a:prstGeom prst="rect">
            <a:avLst/>
          </a:prstGeom>
          <a:solidFill>
            <a:schemeClr val="accent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Trebuchet MS" panose="020B0603020202020204"/>
                <a:ea typeface="+mn-ea"/>
                <a:cs typeface="+mn-cs"/>
              </a:rPr>
              <a:t>1960s-1980s</a:t>
            </a: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3" name="TextBox 12">
            <a:extLst>
              <a:ext uri="{FF2B5EF4-FFF2-40B4-BE49-F238E27FC236}">
                <a16:creationId xmlns:a16="http://schemas.microsoft.com/office/drawing/2014/main" id="{20EAEB3F-05CD-4BBE-ABC2-D7D5AB9C1128}"/>
              </a:ext>
            </a:extLst>
          </p:cNvPr>
          <p:cNvSpPr txBox="1"/>
          <p:nvPr/>
        </p:nvSpPr>
        <p:spPr>
          <a:xfrm>
            <a:off x="1337734" y="4004732"/>
            <a:ext cx="1825979"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rPr>
              <a:t>Indigenous people are removed from their traditional lands. </a:t>
            </a:r>
          </a:p>
        </p:txBody>
      </p:sp>
      <p:sp>
        <p:nvSpPr>
          <p:cNvPr id="14" name="TextBox 13">
            <a:extLst>
              <a:ext uri="{FF2B5EF4-FFF2-40B4-BE49-F238E27FC236}">
                <a16:creationId xmlns:a16="http://schemas.microsoft.com/office/drawing/2014/main" id="{00A45844-ECD8-4EF5-8D95-DD42E25BC72A}"/>
              </a:ext>
            </a:extLst>
          </p:cNvPr>
          <p:cNvSpPr txBox="1"/>
          <p:nvPr/>
        </p:nvSpPr>
        <p:spPr>
          <a:xfrm>
            <a:off x="3484385" y="4091163"/>
            <a:ext cx="16707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rPr>
              <a:t>Indigenous children are sent to residential schools. </a:t>
            </a:r>
          </a:p>
        </p:txBody>
      </p:sp>
      <p:sp>
        <p:nvSpPr>
          <p:cNvPr id="15" name="TextBox 14">
            <a:extLst>
              <a:ext uri="{FF2B5EF4-FFF2-40B4-BE49-F238E27FC236}">
                <a16:creationId xmlns:a16="http://schemas.microsoft.com/office/drawing/2014/main" id="{33FE2EA1-E997-4813-BA26-98AA792EEC33}"/>
              </a:ext>
            </a:extLst>
          </p:cNvPr>
          <p:cNvSpPr txBox="1"/>
          <p:nvPr/>
        </p:nvSpPr>
        <p:spPr>
          <a:xfrm>
            <a:off x="5401733" y="4103511"/>
            <a:ext cx="1543756"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5BC9C"/>
                </a:solidFill>
                <a:effectLst/>
                <a:uLnTx/>
                <a:uFillTx/>
                <a:latin typeface="Trebuchet MS" panose="020B0603020202020204"/>
                <a:ea typeface="+mn-ea"/>
                <a:cs typeface="+mn-cs"/>
              </a:rPr>
              <a:t>The Numbered Treaties are signed. </a:t>
            </a:r>
            <a:r>
              <a:rPr kumimoji="0" lang="en-US" sz="1800" b="1" i="0" u="none" strike="noStrike" kern="1200" cap="none" spc="0" normalizeH="0" baseline="0" noProof="0">
                <a:ln>
                  <a:noFill/>
                </a:ln>
                <a:solidFill>
                  <a:srgbClr val="FFFFFF"/>
                </a:solidFill>
                <a:effectLst/>
                <a:uLnTx/>
                <a:uFillTx/>
                <a:latin typeface="Trebuchet MS" panose="020B0603020202020204"/>
                <a:ea typeface="+mn-ea"/>
                <a:cs typeface="+mn-cs"/>
              </a:rPr>
              <a:t> Onward</a:t>
            </a: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6" name="TextBox 15">
            <a:extLst>
              <a:ext uri="{FF2B5EF4-FFF2-40B4-BE49-F238E27FC236}">
                <a16:creationId xmlns:a16="http://schemas.microsoft.com/office/drawing/2014/main" id="{6C3299B1-424C-4798-B789-202A2E9116B0}"/>
              </a:ext>
            </a:extLst>
          </p:cNvPr>
          <p:cNvSpPr txBox="1"/>
          <p:nvPr/>
        </p:nvSpPr>
        <p:spPr>
          <a:xfrm>
            <a:off x="7461955" y="4103511"/>
            <a:ext cx="167075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FCFDA"/>
                </a:solidFill>
                <a:effectLst/>
                <a:uLnTx/>
                <a:uFillTx/>
                <a:latin typeface="Trebuchet MS" panose="020B0603020202020204"/>
                <a:ea typeface="+mn-ea"/>
                <a:cs typeface="+mn-cs"/>
              </a:rPr>
              <a:t>The </a:t>
            </a:r>
            <a:endParaRPr kumimoji="0" lang="en-US" sz="1800" b="0" i="0" u="none" strike="noStrike" kern="1200" cap="none" spc="0" normalizeH="0" baseline="0" noProof="0">
              <a:ln>
                <a:noFill/>
              </a:ln>
              <a:solidFill>
                <a:srgbClr val="7FCFDA"/>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7FCFDA"/>
                </a:solidFill>
                <a:effectLst/>
                <a:uLnTx/>
                <a:uFillTx/>
                <a:latin typeface="Trebuchet MS" panose="020B0603020202020204"/>
                <a:ea typeface="+mn-ea"/>
                <a:cs typeface="+mn-cs"/>
              </a:rPr>
              <a:t>Indian Act is passed by the Government of Canada. </a:t>
            </a:r>
            <a:r>
              <a:rPr kumimoji="0" lang="en-US" sz="1800" b="1" i="0" u="none" strike="noStrike" kern="1200" cap="none" spc="0" normalizeH="0" baseline="0" noProof="0">
                <a:ln>
                  <a:noFill/>
                </a:ln>
                <a:solidFill>
                  <a:srgbClr val="A5BC9C"/>
                </a:solidFill>
                <a:effectLst/>
                <a:uLnTx/>
                <a:uFillTx/>
                <a:latin typeface="Trebuchet MS" panose="020B0603020202020204"/>
                <a:ea typeface="+mn-ea"/>
                <a:cs typeface="+mn-cs"/>
              </a:rPr>
              <a:t> </a:t>
            </a:r>
            <a:r>
              <a:rPr kumimoji="0" lang="en-US" sz="1800" b="1" i="0" u="none" strike="noStrike" kern="1200" cap="none" spc="0" normalizeH="0" baseline="0" noProof="0">
                <a:ln>
                  <a:noFill/>
                </a:ln>
                <a:solidFill>
                  <a:srgbClr val="FFFFFF"/>
                </a:solidFill>
                <a:effectLst/>
                <a:uLnTx/>
                <a:uFillTx/>
                <a:latin typeface="Trebuchet MS" panose="020B0603020202020204"/>
                <a:ea typeface="+mn-ea"/>
                <a:cs typeface="+mn-cs"/>
              </a:rPr>
              <a:t> Onward</a:t>
            </a: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7" name="TextBox 16">
            <a:extLst>
              <a:ext uri="{FF2B5EF4-FFF2-40B4-BE49-F238E27FC236}">
                <a16:creationId xmlns:a16="http://schemas.microsoft.com/office/drawing/2014/main" id="{D2A178CA-4476-400B-9F0D-5232CCF0E0A5}"/>
              </a:ext>
            </a:extLst>
          </p:cNvPr>
          <p:cNvSpPr txBox="1"/>
          <p:nvPr/>
        </p:nvSpPr>
        <p:spPr>
          <a:xfrm>
            <a:off x="9352844" y="4103511"/>
            <a:ext cx="162842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99DB5"/>
                </a:solidFill>
                <a:effectLst/>
                <a:uLnTx/>
                <a:uFillTx/>
                <a:latin typeface="Trebuchet MS" panose="020B0603020202020204"/>
                <a:ea typeface="+mn-ea"/>
                <a:cs typeface="+mn-cs"/>
              </a:rPr>
              <a:t>Thousands of children are taken from their families and placed in foster care. </a:t>
            </a:r>
            <a:r>
              <a:rPr kumimoji="0" lang="en-US" sz="1800" b="1" i="0" u="none" strike="noStrike" kern="1200" cap="none" spc="0" normalizeH="0" baseline="0" noProof="0">
                <a:ln>
                  <a:noFill/>
                </a:ln>
                <a:solidFill>
                  <a:srgbClr val="A5BC9C"/>
                </a:solidFill>
                <a:effectLst/>
                <a:uLnTx/>
                <a:uFillTx/>
                <a:latin typeface="Trebuchet MS" panose="020B0603020202020204"/>
                <a:ea typeface="+mn-ea"/>
                <a:cs typeface="+mn-cs"/>
              </a:rPr>
              <a:t> </a:t>
            </a:r>
            <a:r>
              <a:rPr kumimoji="0" lang="en-US" sz="1800" b="1" i="0" u="none" strike="noStrike" kern="1200" cap="none" spc="0" normalizeH="0" baseline="0" noProof="0">
                <a:ln>
                  <a:noFill/>
                </a:ln>
                <a:solidFill>
                  <a:srgbClr val="FFFFFF"/>
                </a:solidFill>
                <a:effectLst/>
                <a:uLnTx/>
                <a:uFillTx/>
                <a:latin typeface="Trebuchet MS" panose="020B0603020202020204"/>
                <a:ea typeface="+mn-ea"/>
                <a:cs typeface="+mn-cs"/>
              </a:rPr>
              <a:t> Onward</a:t>
            </a: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cxnSp>
        <p:nvCxnSpPr>
          <p:cNvPr id="18" name="Straight Arrow Connector 17">
            <a:extLst>
              <a:ext uri="{FF2B5EF4-FFF2-40B4-BE49-F238E27FC236}">
                <a16:creationId xmlns:a16="http://schemas.microsoft.com/office/drawing/2014/main" id="{FF081F31-F203-4BA9-8855-F25CB83C77B6}"/>
              </a:ext>
            </a:extLst>
          </p:cNvPr>
          <p:cNvCxnSpPr/>
          <p:nvPr/>
        </p:nvCxnSpPr>
        <p:spPr>
          <a:xfrm flipH="1">
            <a:off x="6079068" y="3737328"/>
            <a:ext cx="705" cy="381352"/>
          </a:xfrm>
          <a:prstGeom prst="straightConnector1">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7AF92C-3D5D-4149-AF5F-7BBCC40919F6}"/>
              </a:ext>
            </a:extLst>
          </p:cNvPr>
          <p:cNvCxnSpPr>
            <a:cxnSpLocks/>
          </p:cNvCxnSpPr>
          <p:nvPr/>
        </p:nvCxnSpPr>
        <p:spPr>
          <a:xfrm flipH="1">
            <a:off x="8203142" y="3708752"/>
            <a:ext cx="705" cy="381352"/>
          </a:xfrm>
          <a:prstGeom prst="straightConnector1">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E8B0227-1084-47DE-ABF8-34E512A2CEB8}"/>
              </a:ext>
            </a:extLst>
          </p:cNvPr>
          <p:cNvCxnSpPr>
            <a:cxnSpLocks/>
          </p:cNvCxnSpPr>
          <p:nvPr/>
        </p:nvCxnSpPr>
        <p:spPr>
          <a:xfrm flipH="1">
            <a:off x="10212917" y="3708752"/>
            <a:ext cx="705" cy="381352"/>
          </a:xfrm>
          <a:prstGeom prst="straightConnector1">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30815F1-1912-4D5A-A8D7-E72587BDE66F}"/>
              </a:ext>
            </a:extLst>
          </p:cNvPr>
          <p:cNvCxnSpPr>
            <a:cxnSpLocks/>
          </p:cNvCxnSpPr>
          <p:nvPr/>
        </p:nvCxnSpPr>
        <p:spPr>
          <a:xfrm flipH="1">
            <a:off x="4107392" y="3708752"/>
            <a:ext cx="705" cy="381352"/>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35F4B87-0B2C-42AD-A509-BDD2EA7FC572}"/>
              </a:ext>
            </a:extLst>
          </p:cNvPr>
          <p:cNvCxnSpPr>
            <a:cxnSpLocks/>
          </p:cNvCxnSpPr>
          <p:nvPr/>
        </p:nvCxnSpPr>
        <p:spPr>
          <a:xfrm flipH="1">
            <a:off x="2097617" y="3727802"/>
            <a:ext cx="705" cy="276577"/>
          </a:xfrm>
          <a:prstGeom prst="straightConnector1">
            <a:avLst/>
          </a:prstGeom>
          <a:ln>
            <a:solidFill>
              <a:srgbClr val="00587F"/>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B3BB525D-E80F-4B31-A34A-B004E14037D4}"/>
              </a:ext>
            </a:extLst>
          </p:cNvPr>
          <p:cNvSpPr txBox="1"/>
          <p:nvPr/>
        </p:nvSpPr>
        <p:spPr>
          <a:xfrm>
            <a:off x="1028700" y="6134100"/>
            <a:ext cx="107061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0" i="0" u="none" strike="noStrike" kern="1200" cap="none" spc="0" normalizeH="0" baseline="0" noProof="0">
                <a:ln>
                  <a:noFill/>
                </a:ln>
                <a:solidFill>
                  <a:srgbClr val="00587F"/>
                </a:solidFill>
                <a:effectLst/>
                <a:uLnTx/>
                <a:uFillTx/>
                <a:latin typeface="Trebuchet MS" panose="020B0603020202020204"/>
                <a:ea typeface="+mn-lt"/>
                <a:cs typeface="+mn-lt"/>
              </a:rPr>
              <a:t>For a more in-depth review of Canada’s history with Indigenous perspectives, see </a:t>
            </a:r>
            <a:r>
              <a:rPr kumimoji="0" lang="en-CA" sz="1800" b="0" i="0" u="sng" strike="noStrike" kern="1200" cap="none" spc="0" normalizeH="0" baseline="0" noProof="0">
                <a:ln>
                  <a:noFill/>
                </a:ln>
                <a:solidFill>
                  <a:srgbClr val="00587F"/>
                </a:solidFill>
                <a:effectLst/>
                <a:uLnTx/>
                <a:uFillTx/>
                <a:latin typeface="Trebuchet MS" panose="020B0603020202020204"/>
                <a:ea typeface="+mn-lt"/>
                <a:cs typeface="+mn-lt"/>
                <a:hlinkClick r:id="rId3"/>
              </a:rPr>
              <a:t>this timeline</a:t>
            </a:r>
            <a:r>
              <a:rPr kumimoji="0" lang="en-CA" sz="1800" b="0" i="0" u="none" strike="noStrike" kern="1200" cap="none" spc="0" normalizeH="0" baseline="0" noProof="0">
                <a:ln>
                  <a:noFill/>
                </a:ln>
                <a:solidFill>
                  <a:srgbClr val="00587F"/>
                </a:solidFill>
                <a:effectLst/>
                <a:uLnTx/>
                <a:uFillTx/>
                <a:latin typeface="Trebuchet MS" panose="020B0603020202020204"/>
                <a:ea typeface="+mn-lt"/>
                <a:cs typeface="+mn-lt"/>
              </a:rPr>
              <a:t>. </a:t>
            </a:r>
            <a:endParaRPr kumimoji="0" lang="en-US" sz="1800" b="0" i="0" u="none" strike="noStrike" kern="1200" cap="none" spc="0" normalizeH="0" baseline="0" noProof="0">
              <a:ln>
                <a:noFill/>
              </a:ln>
              <a:solidFill>
                <a:srgbClr val="00587F"/>
              </a:solidFill>
              <a:effectLst/>
              <a:uLnTx/>
              <a:uFillTx/>
              <a:latin typeface="Trebuchet MS" panose="020B0603020202020204"/>
              <a:ea typeface="+mn-lt"/>
              <a:cs typeface="+mn-lt"/>
            </a:endParaRPr>
          </a:p>
        </p:txBody>
      </p:sp>
    </p:spTree>
    <p:extLst>
      <p:ext uri="{BB962C8B-B14F-4D97-AF65-F5344CB8AC3E}">
        <p14:creationId xmlns:p14="http://schemas.microsoft.com/office/powerpoint/2010/main" val="760355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5FE6CEA-98C6-4991-8FBE-A68B4E84D6F6}"/>
              </a:ext>
            </a:extLst>
          </p:cNvPr>
          <p:cNvSpPr txBox="1"/>
          <p:nvPr/>
        </p:nvSpPr>
        <p:spPr>
          <a:xfrm>
            <a:off x="442686" y="189987"/>
            <a:ext cx="11408228" cy="3336298"/>
          </a:xfrm>
          <a:prstGeom prst="rect">
            <a:avLst/>
          </a:prstGeom>
          <a:noFill/>
          <a:ln w="28575">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100" b="0" i="0" u="none" strike="noStrike" kern="1200" cap="none" spc="0" normalizeH="0" baseline="0" noProof="0">
                <a:ln>
                  <a:noFill/>
                </a:ln>
                <a:solidFill>
                  <a:srgbClr val="00587F"/>
                </a:solidFill>
                <a:effectLst/>
                <a:uLnTx/>
                <a:uFillTx/>
                <a:latin typeface="Trebuchet MS" panose="020B0603020202020204"/>
                <a:ea typeface="+mn-ea"/>
                <a:cs typeface="+mn-cs"/>
              </a:rPr>
              <a:t>Contact &amp; Colonization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1" u="none" strike="noStrike" kern="1200" cap="none" spc="0" normalizeH="0" baseline="0" noProof="0">
                <a:ln>
                  <a:noFill/>
                </a:ln>
                <a:solidFill>
                  <a:srgbClr val="00587F"/>
                </a:solidFill>
                <a:effectLst/>
                <a:uLnTx/>
                <a:uFillTx/>
                <a:latin typeface="Trebuchet MS" panose="020B0603020202020204"/>
                <a:ea typeface="+mn-ea"/>
                <a:cs typeface="+mn-cs"/>
              </a:rPr>
              <a:t>Contact &amp; Colonization for Inuit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a:ln>
                  <a:noFill/>
                </a:ln>
                <a:solidFill>
                  <a:srgbClr val="3E788C"/>
                </a:solidFill>
                <a:effectLst/>
                <a:uLnTx/>
                <a:uFillTx/>
                <a:latin typeface="Trebuchet MS" panose="020B0603020202020204"/>
                <a:ea typeface="+mn-lt"/>
                <a:cs typeface="+mn-lt"/>
              </a:rPr>
              <a:t>Inuit people's experiences of colonialism are unique from other Indigenous Peoples in Canada because Inuit </a:t>
            </a:r>
            <a:r>
              <a:rPr kumimoji="0" lang="en-US" sz="2200" b="0" i="0" u="none" strike="noStrike" kern="1200" cap="none" spc="0" normalizeH="0" baseline="0" noProof="0" err="1">
                <a:ln>
                  <a:noFill/>
                </a:ln>
                <a:solidFill>
                  <a:srgbClr val="3E788C"/>
                </a:solidFill>
                <a:effectLst/>
                <a:uLnTx/>
                <a:uFillTx/>
                <a:latin typeface="Trebuchet MS" panose="020B0603020202020204"/>
                <a:ea typeface="+mn-lt"/>
                <a:cs typeface="+mn-lt"/>
              </a:rPr>
              <a:t>Nunangat</a:t>
            </a:r>
            <a:r>
              <a:rPr kumimoji="0" lang="en-US" sz="2200" b="0" i="0" u="none" strike="noStrike" kern="1200" cap="none" spc="0" normalizeH="0" baseline="0" noProof="0">
                <a:ln>
                  <a:noFill/>
                </a:ln>
                <a:solidFill>
                  <a:srgbClr val="3E788C"/>
                </a:solidFill>
                <a:effectLst/>
                <a:uLnTx/>
                <a:uFillTx/>
                <a:latin typeface="Trebuchet MS" panose="020B0603020202020204"/>
                <a:ea typeface="+mn-lt"/>
                <a:cs typeface="+mn-lt"/>
              </a:rPr>
              <a:t> was treated differently. For example:</a:t>
            </a:r>
          </a:p>
          <a:p>
            <a:pPr marL="800100" marR="0" lvl="1" indent="-285750" algn="l" defTabSz="914400" rtl="0" eaLnBrk="1" fontAlgn="auto" latinLnBrk="0" hangingPunct="1">
              <a:lnSpc>
                <a:spcPct val="90000"/>
              </a:lnSpc>
              <a:spcBef>
                <a:spcPts val="0"/>
              </a:spcBef>
              <a:spcAft>
                <a:spcPts val="600"/>
              </a:spcAft>
              <a:buClrTx/>
              <a:buSzTx/>
              <a:buFont typeface="Wingdings"/>
              <a:buChar char="v"/>
              <a:tabLst/>
              <a:defRPr/>
            </a:pPr>
            <a:r>
              <a:rPr kumimoji="0" lang="en-US" sz="2100" b="0" i="0" u="none" strike="noStrike" kern="1200" cap="none" spc="0" normalizeH="0" baseline="0" noProof="0">
                <a:ln>
                  <a:noFill/>
                </a:ln>
                <a:solidFill>
                  <a:srgbClr val="3CB6C7"/>
                </a:solidFill>
                <a:effectLst/>
                <a:uLnTx/>
                <a:uFillTx/>
                <a:latin typeface="Trebuchet MS" panose="020B0603020202020204"/>
                <a:ea typeface="+mn-lt"/>
                <a:cs typeface="+mn-lt"/>
              </a:rPr>
              <a:t>In the 1950s and 1960s, the government used the Inuit to claim the High Arctic (using them as human flagpoles).</a:t>
            </a:r>
          </a:p>
          <a:p>
            <a:pPr marL="800100" marR="0" lvl="1" indent="-285750" algn="l" defTabSz="914400" rtl="0" eaLnBrk="1" fontAlgn="auto" latinLnBrk="0" hangingPunct="1">
              <a:lnSpc>
                <a:spcPct val="90000"/>
              </a:lnSpc>
              <a:spcBef>
                <a:spcPts val="0"/>
              </a:spcBef>
              <a:spcAft>
                <a:spcPts val="600"/>
              </a:spcAft>
              <a:buClrTx/>
              <a:buSzTx/>
              <a:buFont typeface="Wingdings"/>
              <a:buChar char="v"/>
              <a:tabLst/>
              <a:defRPr/>
            </a:pPr>
            <a:r>
              <a:rPr kumimoji="0" lang="en-US" sz="2100" b="0" i="0" u="none" strike="noStrike" kern="1200" cap="none" spc="0" normalizeH="0" baseline="0" noProof="0">
                <a:ln>
                  <a:noFill/>
                </a:ln>
                <a:solidFill>
                  <a:srgbClr val="3CB6C7"/>
                </a:solidFill>
                <a:effectLst/>
                <a:uLnTx/>
                <a:uFillTx/>
                <a:latin typeface="Trebuchet MS" panose="020B0603020202020204"/>
                <a:ea typeface="+mn-lt"/>
                <a:cs typeface="+mn-lt"/>
              </a:rPr>
              <a:t>The Inuit were given identification tags and their names changed to European names.</a:t>
            </a:r>
          </a:p>
          <a:p>
            <a:pPr marL="800100" marR="0" lvl="1" indent="-285750" algn="l" defTabSz="914400" rtl="0" eaLnBrk="1" fontAlgn="auto" latinLnBrk="0" hangingPunct="1">
              <a:lnSpc>
                <a:spcPct val="90000"/>
              </a:lnSpc>
              <a:spcBef>
                <a:spcPts val="0"/>
              </a:spcBef>
              <a:spcAft>
                <a:spcPts val="600"/>
              </a:spcAft>
              <a:buClrTx/>
              <a:buSzTx/>
              <a:buFont typeface="Wingdings"/>
              <a:buChar char="v"/>
              <a:tabLst/>
              <a:defRPr/>
            </a:pPr>
            <a:r>
              <a:rPr kumimoji="0" lang="en-US" sz="2100" b="0" i="0" u="none" strike="noStrike" kern="1200" cap="none" spc="0" normalizeH="0" baseline="0" noProof="0">
                <a:ln>
                  <a:noFill/>
                </a:ln>
                <a:solidFill>
                  <a:srgbClr val="3CB6C7"/>
                </a:solidFill>
                <a:effectLst/>
                <a:uLnTx/>
                <a:uFillTx/>
                <a:latin typeface="Trebuchet MS" panose="020B0603020202020204"/>
                <a:ea typeface="+mn-lt"/>
                <a:cs typeface="+mn-lt"/>
              </a:rPr>
              <a:t>Their sled dogs were killed, which made it easier for government to control them. </a:t>
            </a:r>
            <a:endParaRPr kumimoji="0" lang="en-US" sz="2100" b="0" i="0" u="none" strike="noStrike" kern="1200" cap="none" spc="0" normalizeH="0" baseline="0" noProof="0">
              <a:ln>
                <a:noFill/>
              </a:ln>
              <a:solidFill>
                <a:srgbClr val="3CB6C7"/>
              </a:solidFill>
              <a:effectLst/>
              <a:uLnTx/>
              <a:uFillTx/>
              <a:latin typeface="Trebuchet MS" panose="020B0603020202020204"/>
              <a:ea typeface="+mn-ea"/>
              <a:cs typeface="+mn-cs"/>
            </a:endParaRPr>
          </a:p>
        </p:txBody>
      </p:sp>
      <p:pic>
        <p:nvPicPr>
          <p:cNvPr id="5" name="Picture 2" descr="Icon&#10;&#10;Description automatically generated">
            <a:extLst>
              <a:ext uri="{FF2B5EF4-FFF2-40B4-BE49-F238E27FC236}">
                <a16:creationId xmlns:a16="http://schemas.microsoft.com/office/drawing/2014/main" id="{0F0572FB-E49D-475E-8326-A955CBEAE3F1}"/>
              </a:ext>
            </a:extLst>
          </p:cNvPr>
          <p:cNvPicPr>
            <a:picLocks noChangeAspect="1"/>
          </p:cNvPicPr>
          <p:nvPr/>
        </p:nvPicPr>
        <p:blipFill rotWithShape="1">
          <a:blip r:embed="rId3"/>
          <a:srcRect r="14013" b="-2"/>
          <a:stretch/>
        </p:blipFill>
        <p:spPr>
          <a:xfrm>
            <a:off x="546445" y="3840174"/>
            <a:ext cx="2858733" cy="2819256"/>
          </a:xfrm>
          <a:prstGeom prst="rect">
            <a:avLst/>
          </a:prstGeom>
          <a:ln>
            <a:solidFill>
              <a:schemeClr val="tx1">
                <a:lumMod val="50000"/>
              </a:schemeClr>
            </a:solidFill>
          </a:ln>
        </p:spPr>
      </p:pic>
      <p:pic>
        <p:nvPicPr>
          <p:cNvPr id="7" name="Picture 5" descr="Icon&#10;&#10;Description automatically generated">
            <a:extLst>
              <a:ext uri="{FF2B5EF4-FFF2-40B4-BE49-F238E27FC236}">
                <a16:creationId xmlns:a16="http://schemas.microsoft.com/office/drawing/2014/main" id="{D85F7597-C6C7-4A62-AE94-336CBEFF871A}"/>
              </a:ext>
            </a:extLst>
          </p:cNvPr>
          <p:cNvPicPr>
            <a:picLocks noChangeAspect="1"/>
          </p:cNvPicPr>
          <p:nvPr/>
        </p:nvPicPr>
        <p:blipFill rotWithShape="1">
          <a:blip r:embed="rId4"/>
          <a:srcRect l="15394" r="12952" b="-2"/>
          <a:stretch/>
        </p:blipFill>
        <p:spPr>
          <a:xfrm>
            <a:off x="8823671" y="3840176"/>
            <a:ext cx="2786162" cy="2826512"/>
          </a:xfrm>
          <a:prstGeom prst="rect">
            <a:avLst/>
          </a:prstGeom>
          <a:ln>
            <a:solidFill>
              <a:schemeClr val="tx1">
                <a:lumMod val="50000"/>
              </a:schemeClr>
            </a:solidFill>
          </a:ln>
        </p:spPr>
      </p:pic>
      <p:pic>
        <p:nvPicPr>
          <p:cNvPr id="9" name="Picture 6" descr="Icon&#10;&#10;Description automatically generated">
            <a:extLst>
              <a:ext uri="{FF2B5EF4-FFF2-40B4-BE49-F238E27FC236}">
                <a16:creationId xmlns:a16="http://schemas.microsoft.com/office/drawing/2014/main" id="{016F941F-E124-4617-B275-DD8C10F30577}"/>
              </a:ext>
            </a:extLst>
          </p:cNvPr>
          <p:cNvPicPr>
            <a:picLocks noChangeAspect="1"/>
          </p:cNvPicPr>
          <p:nvPr/>
        </p:nvPicPr>
        <p:blipFill rotWithShape="1">
          <a:blip r:embed="rId5"/>
          <a:srcRect l="17581" r="17662" b="2"/>
          <a:stretch/>
        </p:blipFill>
        <p:spPr>
          <a:xfrm>
            <a:off x="4703199" y="3832919"/>
            <a:ext cx="2786162" cy="2826512"/>
          </a:xfrm>
          <a:prstGeom prst="rect">
            <a:avLst/>
          </a:prstGeom>
        </p:spPr>
      </p:pic>
    </p:spTree>
    <p:extLst>
      <p:ext uri="{BB962C8B-B14F-4D97-AF65-F5344CB8AC3E}">
        <p14:creationId xmlns:p14="http://schemas.microsoft.com/office/powerpoint/2010/main" val="33699821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784804" y="1247139"/>
            <a:ext cx="3600860" cy="4034537"/>
          </a:xfrm>
        </p:spPr>
        <p:txBody>
          <a:bodyPr vert="horz" lIns="91440" tIns="45720" rIns="91440" bIns="45720" rtlCol="0" anchor="ctr">
            <a:normAutofit/>
          </a:bodyPr>
          <a:lstStyle/>
          <a:p>
            <a:r>
              <a:rPr lang="en-US" sz="4200" kern="1200">
                <a:solidFill>
                  <a:schemeClr val="tx1"/>
                </a:solidFill>
                <a:latin typeface="+mj-lt"/>
                <a:ea typeface="+mj-ea"/>
                <a:cs typeface="+mj-cs"/>
              </a:rPr>
              <a:t>Contact &amp; Colonization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5126418" y="552091"/>
            <a:ext cx="6224335" cy="5431536"/>
          </a:xfrm>
        </p:spPr>
        <p:txBody>
          <a:bodyPr vert="horz" lIns="91440" tIns="45720" rIns="91440" bIns="45720" rtlCol="0" anchor="ctr">
            <a:normAutofit/>
          </a:bodyPr>
          <a:lstStyle/>
          <a:p>
            <a:pPr marL="0" indent="0">
              <a:spcBef>
                <a:spcPts val="0"/>
              </a:spcBef>
              <a:spcAft>
                <a:spcPts val="600"/>
              </a:spcAft>
              <a:buNone/>
              <a:defRPr/>
            </a:pPr>
            <a:r>
              <a:rPr lang="en-US" sz="2600" i="1">
                <a:solidFill>
                  <a:schemeClr val="tx1"/>
                </a:solidFill>
              </a:rPr>
              <a:t>Contact &amp; Colonization for Women</a:t>
            </a:r>
          </a:p>
          <a:p>
            <a:pPr marL="0">
              <a:spcBef>
                <a:spcPts val="0"/>
              </a:spcBef>
              <a:spcAft>
                <a:spcPts val="600"/>
              </a:spcAft>
              <a:buFont typeface="Arial" panose="020B0604020202020204" pitchFamily="34" charset="0"/>
              <a:buChar char="•"/>
              <a:defRPr/>
            </a:pPr>
            <a:endParaRPr lang="en-US" sz="2200">
              <a:solidFill>
                <a:schemeClr val="tx1"/>
              </a:solidFill>
            </a:endParaRPr>
          </a:p>
          <a:p>
            <a:pPr marL="0" indent="0">
              <a:spcBef>
                <a:spcPts val="0"/>
              </a:spcBef>
              <a:spcAft>
                <a:spcPts val="600"/>
              </a:spcAft>
              <a:buNone/>
              <a:defRPr/>
            </a:pPr>
            <a:r>
              <a:rPr lang="en-US" sz="2200">
                <a:solidFill>
                  <a:srgbClr val="3E788C"/>
                </a:solidFill>
              </a:rPr>
              <a:t>Women and girls have also had unique experiences of colonialism:</a:t>
            </a:r>
          </a:p>
          <a:p>
            <a:pPr marL="0">
              <a:spcBef>
                <a:spcPts val="0"/>
              </a:spcBef>
              <a:spcAft>
                <a:spcPts val="600"/>
              </a:spcAft>
              <a:buFont typeface="Arial" panose="020B0604020202020204" pitchFamily="34" charset="0"/>
              <a:buChar char="•"/>
              <a:defRPr/>
            </a:pPr>
            <a:endParaRPr lang="en-US" sz="2200">
              <a:solidFill>
                <a:srgbClr val="3CB6C7"/>
              </a:solidFill>
            </a:endParaRPr>
          </a:p>
          <a:p>
            <a:pPr marL="914400" lvl="1" indent="-342900">
              <a:spcBef>
                <a:spcPts val="0"/>
              </a:spcBef>
              <a:spcAft>
                <a:spcPts val="600"/>
              </a:spcAft>
              <a:buFont typeface="Wingdings" panose="020B0604020202020204" pitchFamily="34" charset="0"/>
              <a:buChar char="v"/>
              <a:defRPr/>
            </a:pPr>
            <a:r>
              <a:rPr lang="en-US" sz="2200">
                <a:solidFill>
                  <a:srgbClr val="3CB6C7"/>
                </a:solidFill>
              </a:rPr>
              <a:t>Indigenous women mixing with European men was seen as a threat to 'pure' communities. </a:t>
            </a:r>
          </a:p>
          <a:p>
            <a:pPr marL="914400" lvl="1" indent="-342900">
              <a:spcBef>
                <a:spcPts val="0"/>
              </a:spcBef>
              <a:spcAft>
                <a:spcPts val="600"/>
              </a:spcAft>
              <a:buFont typeface="Wingdings" panose="020B0604020202020204" pitchFamily="34" charset="0"/>
              <a:buChar char="v"/>
              <a:defRPr/>
            </a:pPr>
            <a:r>
              <a:rPr lang="en-US" sz="2200">
                <a:solidFill>
                  <a:srgbClr val="3CB6C7"/>
                </a:solidFill>
              </a:rPr>
              <a:t>Next to European women, Indigenous women were treated as dirty, sexual objects and placed in the lowest class in society. </a:t>
            </a:r>
          </a:p>
          <a:p>
            <a:pPr marL="914400" lvl="1" indent="-342900">
              <a:spcBef>
                <a:spcPts val="0"/>
              </a:spcBef>
              <a:spcAft>
                <a:spcPts val="600"/>
              </a:spcAft>
              <a:buFont typeface="Wingdings" panose="020B0604020202020204" pitchFamily="34" charset="0"/>
              <a:buChar char="v"/>
              <a:defRPr/>
            </a:pPr>
            <a:r>
              <a:rPr lang="en-US" sz="2200">
                <a:solidFill>
                  <a:srgbClr val="3CB6C7"/>
                </a:solidFill>
              </a:rPr>
              <a:t>Because Indigenous women were seen as 'unhuman,' sexual violence against them became normal and was never punished. </a:t>
            </a:r>
          </a:p>
        </p:txBody>
      </p:sp>
    </p:spTree>
    <p:extLst>
      <p:ext uri="{BB962C8B-B14F-4D97-AF65-F5344CB8AC3E}">
        <p14:creationId xmlns:p14="http://schemas.microsoft.com/office/powerpoint/2010/main" val="4038824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586870" y="741746"/>
            <a:ext cx="11032897" cy="715548"/>
          </a:xfrm>
        </p:spPr>
        <p:txBody>
          <a:bodyPr vert="horz" lIns="91440" tIns="45720" rIns="91440" bIns="45720" rtlCol="0" anchor="b">
            <a:normAutofit/>
          </a:bodyPr>
          <a:lstStyle/>
          <a:p>
            <a:r>
              <a:rPr lang="en-US" sz="3100">
                <a:solidFill>
                  <a:schemeClr val="tx1"/>
                </a:solidFill>
              </a:rPr>
              <a:t>Contact &amp; Colonization </a:t>
            </a:r>
          </a:p>
        </p:txBody>
      </p:sp>
      <p:sp>
        <p:nvSpPr>
          <p:cNvPr id="12"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572493" y="2071316"/>
            <a:ext cx="6713552" cy="4119172"/>
          </a:xfrm>
        </p:spPr>
        <p:txBody>
          <a:bodyPr vert="horz" lIns="91440" tIns="45720" rIns="91440" bIns="45720" rtlCol="0" anchor="t">
            <a:normAutofit lnSpcReduction="10000"/>
          </a:bodyPr>
          <a:lstStyle/>
          <a:p>
            <a:pPr marL="0" indent="0">
              <a:spcBef>
                <a:spcPts val="0"/>
              </a:spcBef>
              <a:spcAft>
                <a:spcPts val="600"/>
              </a:spcAft>
              <a:buNone/>
              <a:defRPr/>
            </a:pPr>
            <a:r>
              <a:rPr lang="en-US" sz="2600" i="1">
                <a:solidFill>
                  <a:schemeClr val="tx1"/>
                </a:solidFill>
              </a:rPr>
              <a:t>Contact &amp; Colonization for Two-Spirit People</a:t>
            </a:r>
            <a:endParaRPr lang="en-US" sz="2600">
              <a:solidFill>
                <a:schemeClr val="tx1"/>
              </a:solidFill>
            </a:endParaRPr>
          </a:p>
          <a:p>
            <a:pPr marL="0">
              <a:spcBef>
                <a:spcPts val="0"/>
              </a:spcBef>
              <a:spcAft>
                <a:spcPts val="600"/>
              </a:spcAft>
              <a:buFont typeface="Arial" panose="020B0604020202020204" pitchFamily="34" charset="0"/>
              <a:buChar char="•"/>
              <a:defRPr/>
            </a:pPr>
            <a:endParaRPr lang="en-US" sz="2200">
              <a:solidFill>
                <a:schemeClr val="tx1"/>
              </a:solidFill>
            </a:endParaRPr>
          </a:p>
          <a:p>
            <a:pPr marL="457200" indent="-342900">
              <a:spcBef>
                <a:spcPts val="0"/>
              </a:spcBef>
              <a:spcAft>
                <a:spcPts val="600"/>
              </a:spcAft>
              <a:buFont typeface="Wingdings" panose="020B0604020202020204" pitchFamily="34" charset="0"/>
              <a:buChar char="v"/>
              <a:defRPr/>
            </a:pPr>
            <a:r>
              <a:rPr lang="en-US" sz="2200">
                <a:solidFill>
                  <a:srgbClr val="3E788C"/>
                </a:solidFill>
              </a:rPr>
              <a:t>Europeans were disgusted with how freely Indigenous Peoples saw gender and sexuality. </a:t>
            </a:r>
          </a:p>
          <a:p>
            <a:pPr marL="114300" indent="-342900">
              <a:spcBef>
                <a:spcPts val="0"/>
              </a:spcBef>
              <a:spcAft>
                <a:spcPts val="600"/>
              </a:spcAft>
              <a:buFont typeface="Wingdings" panose="020B0604020202020204" pitchFamily="34" charset="0"/>
              <a:buChar char="v"/>
              <a:defRPr/>
            </a:pPr>
            <a:endParaRPr lang="en-US" sz="2200">
              <a:solidFill>
                <a:srgbClr val="3E788C"/>
              </a:solidFill>
            </a:endParaRPr>
          </a:p>
          <a:p>
            <a:pPr marL="457200" indent="-342900">
              <a:spcBef>
                <a:spcPts val="0"/>
              </a:spcBef>
              <a:spcAft>
                <a:spcPts val="600"/>
              </a:spcAft>
              <a:buFont typeface="Wingdings" panose="020B0604020202020204" pitchFamily="34" charset="0"/>
              <a:buChar char="v"/>
              <a:defRPr/>
            </a:pPr>
            <a:r>
              <a:rPr lang="en-US" sz="2200">
                <a:solidFill>
                  <a:srgbClr val="3E788C"/>
                </a:solidFill>
              </a:rPr>
              <a:t>Europeans forced their own beliefs on Indigenous Peoples.</a:t>
            </a:r>
          </a:p>
          <a:p>
            <a:pPr marL="114300" indent="-342900">
              <a:spcBef>
                <a:spcPts val="0"/>
              </a:spcBef>
              <a:spcAft>
                <a:spcPts val="600"/>
              </a:spcAft>
              <a:buFont typeface="Wingdings" panose="020B0604020202020204" pitchFamily="34" charset="0"/>
              <a:buChar char="v"/>
              <a:defRPr/>
            </a:pPr>
            <a:endParaRPr lang="en-US" sz="2200">
              <a:solidFill>
                <a:srgbClr val="3E788C"/>
              </a:solidFill>
            </a:endParaRPr>
          </a:p>
          <a:p>
            <a:pPr marL="457200" indent="-342900">
              <a:spcBef>
                <a:spcPts val="0"/>
              </a:spcBef>
              <a:spcAft>
                <a:spcPts val="600"/>
              </a:spcAft>
              <a:buFont typeface="Wingdings" panose="020B0604020202020204" pitchFamily="34" charset="0"/>
              <a:buChar char="v"/>
              <a:defRPr/>
            </a:pPr>
            <a:r>
              <a:rPr lang="en-US" sz="2200">
                <a:solidFill>
                  <a:srgbClr val="3E788C"/>
                </a:solidFill>
              </a:rPr>
              <a:t>For these individuals, their Indigenous identity, gender and sexuality were all being erased at the same time. </a:t>
            </a:r>
          </a:p>
          <a:p>
            <a:pPr marL="800100" lvl="1">
              <a:spcBef>
                <a:spcPts val="0"/>
              </a:spcBef>
              <a:spcAft>
                <a:spcPts val="600"/>
              </a:spcAft>
              <a:buFont typeface="Arial" panose="020B0604020202020204" pitchFamily="34" charset="0"/>
              <a:buChar char="•"/>
              <a:defRPr/>
            </a:pPr>
            <a:endParaRPr lang="en-US" sz="2200">
              <a:solidFill>
                <a:schemeClr val="tx1"/>
              </a:solidFill>
            </a:endParaRPr>
          </a:p>
        </p:txBody>
      </p:sp>
      <p:pic>
        <p:nvPicPr>
          <p:cNvPr id="3" name="Picture 5" descr="Icon&#10;&#10;Description automatically generated">
            <a:extLst>
              <a:ext uri="{FF2B5EF4-FFF2-40B4-BE49-F238E27FC236}">
                <a16:creationId xmlns:a16="http://schemas.microsoft.com/office/drawing/2014/main" id="{DC9EDCC5-CBB3-42EA-9823-2C27046ACB13}"/>
              </a:ext>
            </a:extLst>
          </p:cNvPr>
          <p:cNvPicPr>
            <a:picLocks noChangeAspect="1"/>
          </p:cNvPicPr>
          <p:nvPr/>
        </p:nvPicPr>
        <p:blipFill rotWithShape="1">
          <a:blip r:embed="rId3"/>
          <a:srcRect l="4478" r="5262"/>
          <a:stretch/>
        </p:blipFill>
        <p:spPr>
          <a:xfrm>
            <a:off x="7675658" y="2093976"/>
            <a:ext cx="3941064" cy="4096512"/>
          </a:xfrm>
          <a:prstGeom prst="rect">
            <a:avLst/>
          </a:prstGeom>
          <a:ln>
            <a:noFill/>
          </a:ln>
          <a:effectLst>
            <a:softEdge rad="112500"/>
          </a:effectLst>
        </p:spPr>
      </p:pic>
    </p:spTree>
    <p:extLst>
      <p:ext uri="{BB962C8B-B14F-4D97-AF65-F5344CB8AC3E}">
        <p14:creationId xmlns:p14="http://schemas.microsoft.com/office/powerpoint/2010/main" val="857022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757188"/>
            <a:ext cx="10515600" cy="1200544"/>
          </a:xfrm>
        </p:spPr>
        <p:txBody>
          <a:bodyPr lIns="91440" tIns="45720" rIns="91440" bIns="45720" anchor="t"/>
          <a:lstStyle/>
          <a:p>
            <a:r>
              <a:rPr lang="en-US"/>
              <a:t>Colonialism Today</a:t>
            </a:r>
          </a:p>
        </p:txBody>
      </p:sp>
    </p:spTree>
    <p:extLst>
      <p:ext uri="{BB962C8B-B14F-4D97-AF65-F5344CB8AC3E}">
        <p14:creationId xmlns:p14="http://schemas.microsoft.com/office/powerpoint/2010/main" val="12145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41248" y="548640"/>
            <a:ext cx="3600860" cy="5431536"/>
          </a:xfrm>
        </p:spPr>
        <p:txBody>
          <a:bodyPr vert="horz" lIns="91440" tIns="45720" rIns="91440" bIns="45720" rtlCol="0" anchor="ctr">
            <a:normAutofit/>
          </a:bodyPr>
          <a:lstStyle/>
          <a:p>
            <a:r>
              <a:rPr lang="en-US" sz="4200" kern="1200">
                <a:solidFill>
                  <a:schemeClr val="tx1"/>
                </a:solidFill>
                <a:latin typeface="+mj-lt"/>
                <a:ea typeface="+mj-ea"/>
                <a:cs typeface="+mj-cs"/>
              </a:rPr>
              <a:t>Present-Day Experiences  </a:t>
            </a:r>
          </a:p>
        </p:txBody>
      </p:sp>
      <p:sp>
        <p:nvSpPr>
          <p:cNvPr id="12"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5126418" y="552091"/>
            <a:ext cx="6224335" cy="5431536"/>
          </a:xfrm>
        </p:spPr>
        <p:txBody>
          <a:bodyPr vert="horz" lIns="91440" tIns="45720" rIns="91440" bIns="45720" rtlCol="0" anchor="ctr">
            <a:normAutofit/>
          </a:bodyPr>
          <a:lstStyle/>
          <a:p>
            <a:pPr marL="114300" indent="-342900">
              <a:spcBef>
                <a:spcPts val="0"/>
              </a:spcBef>
              <a:spcAft>
                <a:spcPts val="600"/>
              </a:spcAft>
              <a:buFont typeface="Wingdings" panose="020B0604020202020204" pitchFamily="34" charset="0"/>
              <a:buChar char="v"/>
              <a:defRPr/>
            </a:pPr>
            <a:r>
              <a:rPr lang="en-US" sz="2400">
                <a:solidFill>
                  <a:schemeClr val="tx1"/>
                </a:solidFill>
              </a:rPr>
              <a:t>Many experiences of Indigenous Peoples today can be tied back to trauma because of what they have had to survive through, and the ways that systems continue to treat them today. </a:t>
            </a:r>
          </a:p>
          <a:p>
            <a:pPr marL="114300" indent="-342900">
              <a:spcBef>
                <a:spcPts val="0"/>
              </a:spcBef>
              <a:spcAft>
                <a:spcPts val="600"/>
              </a:spcAft>
              <a:buFont typeface="Wingdings" panose="020B0604020202020204" pitchFamily="34" charset="0"/>
              <a:buChar char="v"/>
              <a:defRPr/>
            </a:pPr>
            <a:endParaRPr lang="en-US" sz="2400">
              <a:solidFill>
                <a:schemeClr val="tx1"/>
              </a:solidFill>
            </a:endParaRPr>
          </a:p>
          <a:p>
            <a:pPr marL="114300" indent="-342900">
              <a:spcBef>
                <a:spcPts val="0"/>
              </a:spcBef>
              <a:spcAft>
                <a:spcPts val="600"/>
              </a:spcAft>
              <a:buFont typeface="Wingdings" panose="020B0604020202020204" pitchFamily="34" charset="0"/>
              <a:buChar char="v"/>
              <a:defRPr/>
            </a:pPr>
            <a:r>
              <a:rPr lang="en-US" sz="2400">
                <a:solidFill>
                  <a:schemeClr val="tx1"/>
                </a:solidFill>
              </a:rPr>
              <a:t>As an Indigenous person, you are surrounded by and touched by systems that have all at one point in time tried to control and/or hurt Indigenous Peoples. </a:t>
            </a:r>
          </a:p>
          <a:p>
            <a:pPr marL="800100" lvl="1">
              <a:spcBef>
                <a:spcPts val="0"/>
              </a:spcBef>
              <a:spcAft>
                <a:spcPts val="600"/>
              </a:spcAft>
              <a:buFont typeface="Arial" panose="020B0604020202020204" pitchFamily="34" charset="0"/>
              <a:buChar char="•"/>
              <a:defRPr/>
            </a:pPr>
            <a:endParaRPr lang="en-US" sz="2200">
              <a:solidFill>
                <a:schemeClr val="tx1"/>
              </a:solidFill>
            </a:endParaRPr>
          </a:p>
        </p:txBody>
      </p:sp>
    </p:spTree>
    <p:extLst>
      <p:ext uri="{BB962C8B-B14F-4D97-AF65-F5344CB8AC3E}">
        <p14:creationId xmlns:p14="http://schemas.microsoft.com/office/powerpoint/2010/main" val="2073032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1008184" y="-87225"/>
            <a:ext cx="10175631" cy="1111843"/>
          </a:xfrm>
        </p:spPr>
        <p:txBody>
          <a:bodyPr vert="horz" lIns="91440" tIns="45720" rIns="91440" bIns="45720" rtlCol="0" anchor="ctr">
            <a:normAutofit/>
          </a:bodyPr>
          <a:lstStyle/>
          <a:p>
            <a:pPr algn="ctr"/>
            <a:r>
              <a:rPr lang="en-US" sz="3100" kern="1200">
                <a:solidFill>
                  <a:schemeClr val="tx1"/>
                </a:solidFill>
                <a:latin typeface="+mj-lt"/>
                <a:ea typeface="+mj-ea"/>
                <a:cs typeface="+mj-cs"/>
              </a:rPr>
              <a:t>Present-Day Experiences  </a:t>
            </a:r>
          </a:p>
        </p:txBody>
      </p:sp>
      <p:sp>
        <p:nvSpPr>
          <p:cNvPr id="5" name="Content Placeholder 4"/>
          <p:cNvSpPr>
            <a:spLocks noGrp="1"/>
          </p:cNvSpPr>
          <p:nvPr>
            <p:ph sz="half" idx="1"/>
          </p:nvPr>
        </p:nvSpPr>
        <p:spPr>
          <a:xfrm>
            <a:off x="1008184" y="1459907"/>
            <a:ext cx="10175630" cy="767904"/>
          </a:xfrm>
        </p:spPr>
        <p:txBody>
          <a:bodyPr vert="horz" lIns="91440" tIns="45720" rIns="91440" bIns="45720" rtlCol="0" anchor="ctr">
            <a:normAutofit/>
          </a:bodyPr>
          <a:lstStyle/>
          <a:p>
            <a:pPr marL="0" algn="ctr">
              <a:spcBef>
                <a:spcPts val="0"/>
              </a:spcBef>
              <a:spcAft>
                <a:spcPts val="600"/>
              </a:spcAft>
              <a:buFont typeface="Arial" panose="020B0604020202020204" pitchFamily="34" charset="0"/>
              <a:buChar char="•"/>
              <a:defRPr/>
            </a:pPr>
            <a:endParaRPr lang="en-US" sz="2000">
              <a:solidFill>
                <a:schemeClr val="tx1"/>
              </a:solidFill>
            </a:endParaRPr>
          </a:p>
          <a:p>
            <a:pPr marL="800100" lvl="1" algn="ctr">
              <a:spcBef>
                <a:spcPts val="0"/>
              </a:spcBef>
              <a:spcAft>
                <a:spcPts val="600"/>
              </a:spcAft>
              <a:buFont typeface="Arial" panose="020B0604020202020204" pitchFamily="34" charset="0"/>
              <a:buChar char="•"/>
              <a:defRPr/>
            </a:pPr>
            <a:endParaRPr lang="en-US" sz="2000">
              <a:solidFill>
                <a:schemeClr val="tx1"/>
              </a:solidFill>
            </a:endParaRPr>
          </a:p>
        </p:txBody>
      </p:sp>
      <p:graphicFrame>
        <p:nvGraphicFramePr>
          <p:cNvPr id="2" name="Table 2">
            <a:extLst>
              <a:ext uri="{FF2B5EF4-FFF2-40B4-BE49-F238E27FC236}">
                <a16:creationId xmlns:a16="http://schemas.microsoft.com/office/drawing/2014/main" id="{FAF3F68F-4E87-4A52-AE01-E5DF11FD4B67}"/>
              </a:ext>
            </a:extLst>
          </p:cNvPr>
          <p:cNvGraphicFramePr>
            <a:graphicFrameLocks noGrp="1"/>
          </p:cNvGraphicFramePr>
          <p:nvPr/>
        </p:nvGraphicFramePr>
        <p:xfrm>
          <a:off x="341086" y="805543"/>
          <a:ext cx="11545433" cy="5849253"/>
        </p:xfrm>
        <a:graphic>
          <a:graphicData uri="http://schemas.openxmlformats.org/drawingml/2006/table">
            <a:tbl>
              <a:tblPr firstRow="1" bandRow="1">
                <a:tableStyleId>{5C22544A-7EE6-4342-B048-85BDC9FD1C3A}</a:tableStyleId>
              </a:tblPr>
              <a:tblGrid>
                <a:gridCol w="3649759">
                  <a:extLst>
                    <a:ext uri="{9D8B030D-6E8A-4147-A177-3AD203B41FA5}">
                      <a16:colId xmlns:a16="http://schemas.microsoft.com/office/drawing/2014/main" val="4094861941"/>
                    </a:ext>
                  </a:extLst>
                </a:gridCol>
                <a:gridCol w="7895674">
                  <a:extLst>
                    <a:ext uri="{9D8B030D-6E8A-4147-A177-3AD203B41FA5}">
                      <a16:colId xmlns:a16="http://schemas.microsoft.com/office/drawing/2014/main" val="1383912101"/>
                    </a:ext>
                  </a:extLst>
                </a:gridCol>
              </a:tblGrid>
              <a:tr h="433279">
                <a:tc>
                  <a:txBody>
                    <a:bodyPr/>
                    <a:lstStyle/>
                    <a:p>
                      <a:pPr algn="ctr"/>
                      <a:r>
                        <a:rPr lang="en-US" sz="1600"/>
                        <a:t>System</a:t>
                      </a:r>
                    </a:p>
                  </a:txBody>
                  <a:tcPr marL="67464" marR="67464" marT="33732" marB="33732"/>
                </a:tc>
                <a:tc>
                  <a:txBody>
                    <a:bodyPr/>
                    <a:lstStyle/>
                    <a:p>
                      <a:pPr algn="ctr"/>
                      <a:r>
                        <a:rPr lang="en-US" sz="1600"/>
                        <a:t>Outcome</a:t>
                      </a:r>
                    </a:p>
                  </a:txBody>
                  <a:tcPr marL="67464" marR="67464" marT="33732" marB="33732"/>
                </a:tc>
                <a:extLst>
                  <a:ext uri="{0D108BD9-81ED-4DB2-BD59-A6C34878D82A}">
                    <a16:rowId xmlns:a16="http://schemas.microsoft.com/office/drawing/2014/main" val="3223515380"/>
                  </a:ext>
                </a:extLst>
              </a:tr>
              <a:tr h="742762">
                <a:tc>
                  <a:txBody>
                    <a:bodyPr/>
                    <a:lstStyle/>
                    <a:p>
                      <a:r>
                        <a:rPr lang="en-US" sz="1600"/>
                        <a:t>Education</a:t>
                      </a:r>
                    </a:p>
                    <a:p>
                      <a:pPr lvl="0">
                        <a:buNone/>
                      </a:pPr>
                      <a:r>
                        <a:rPr lang="en-US" sz="1600"/>
                        <a:t>(1831-1996) Residential Schools</a:t>
                      </a:r>
                    </a:p>
                  </a:txBody>
                  <a:tcPr marL="67464" marR="67464" marT="33732" marB="33732"/>
                </a:tc>
                <a:tc>
                  <a:txBody>
                    <a:bodyPr/>
                    <a:lstStyle/>
                    <a:p>
                      <a:pPr marL="285750" indent="-285750">
                        <a:buFont typeface="Arial"/>
                        <a:buChar char="•"/>
                      </a:pPr>
                      <a:r>
                        <a:rPr lang="en-US" sz="1600"/>
                        <a:t>Started cycles of unhealthy families</a:t>
                      </a:r>
                    </a:p>
                    <a:p>
                      <a:pPr marL="285750" lvl="0" indent="-285750">
                        <a:buFont typeface="Arial"/>
                        <a:buChar char="•"/>
                      </a:pPr>
                      <a:r>
                        <a:rPr lang="en-US" sz="1600"/>
                        <a:t>The education system continues to focus on European values. </a:t>
                      </a:r>
                    </a:p>
                  </a:txBody>
                  <a:tcPr marL="67464" marR="67464" marT="33732" marB="33732"/>
                </a:tc>
                <a:extLst>
                  <a:ext uri="{0D108BD9-81ED-4DB2-BD59-A6C34878D82A}">
                    <a16:rowId xmlns:a16="http://schemas.microsoft.com/office/drawing/2014/main" val="1682655279"/>
                  </a:ext>
                </a:extLst>
              </a:tr>
              <a:tr h="820134">
                <a:tc>
                  <a:txBody>
                    <a:bodyPr/>
                    <a:lstStyle/>
                    <a:p>
                      <a:r>
                        <a:rPr lang="en-US" sz="1600"/>
                        <a:t>Justice System/Police </a:t>
                      </a:r>
                    </a:p>
                    <a:p>
                      <a:pPr lvl="0">
                        <a:buNone/>
                      </a:pPr>
                      <a:r>
                        <a:rPr lang="en-US" sz="1600"/>
                        <a:t>(1873) Northwest Mounted Police (NWMP)</a:t>
                      </a:r>
                    </a:p>
                  </a:txBody>
                  <a:tcPr marL="67464" marR="67464" marT="33732" marB="33732"/>
                </a:tc>
                <a:tc>
                  <a:txBody>
                    <a:bodyPr/>
                    <a:lstStyle/>
                    <a:p>
                      <a:pPr marL="285750" indent="-285750">
                        <a:buFont typeface="Arial"/>
                        <a:buChar char="•"/>
                      </a:pPr>
                      <a:r>
                        <a:rPr lang="en-US" sz="1600"/>
                        <a:t>The NWMP were created to control Indigenous Peoples. </a:t>
                      </a:r>
                    </a:p>
                    <a:p>
                      <a:pPr marL="285750" lvl="0" indent="-285750">
                        <a:buFont typeface="Arial"/>
                        <a:buChar char="•"/>
                      </a:pPr>
                      <a:r>
                        <a:rPr lang="en-US" sz="1600"/>
                        <a:t>Injustices against Indigenous people in this system continue today. </a:t>
                      </a:r>
                    </a:p>
                  </a:txBody>
                  <a:tcPr marL="67464" marR="67464" marT="33732" marB="33732"/>
                </a:tc>
                <a:extLst>
                  <a:ext uri="{0D108BD9-81ED-4DB2-BD59-A6C34878D82A}">
                    <a16:rowId xmlns:a16="http://schemas.microsoft.com/office/drawing/2014/main" val="3593191339"/>
                  </a:ext>
                </a:extLst>
              </a:tr>
              <a:tr h="1036772">
                <a:tc>
                  <a:txBody>
                    <a:bodyPr/>
                    <a:lstStyle/>
                    <a:p>
                      <a:r>
                        <a:rPr lang="en-US" sz="1600"/>
                        <a:t>Government </a:t>
                      </a:r>
                    </a:p>
                    <a:p>
                      <a:pPr lvl="0">
                        <a:buNone/>
                      </a:pPr>
                      <a:r>
                        <a:rPr lang="en-US" sz="1600"/>
                        <a:t>(1876-Today) The Indian Act</a:t>
                      </a:r>
                    </a:p>
                  </a:txBody>
                  <a:tcPr marL="67464" marR="67464" marT="33732" marB="33732"/>
                </a:tc>
                <a:tc>
                  <a:txBody>
                    <a:bodyPr/>
                    <a:lstStyle/>
                    <a:p>
                      <a:pPr marL="285750" indent="-285750">
                        <a:buFont typeface="Arial"/>
                        <a:buChar char="•"/>
                      </a:pPr>
                      <a:r>
                        <a:rPr lang="en-US" sz="1600"/>
                        <a:t>The Indian Act was also created to control Indigenous Peoples. </a:t>
                      </a:r>
                    </a:p>
                    <a:p>
                      <a:pPr marL="285750" lvl="0" indent="-285750">
                        <a:buFont typeface="Arial"/>
                        <a:buChar char="•"/>
                      </a:pPr>
                      <a:r>
                        <a:rPr lang="en-US" sz="1600"/>
                        <a:t>It had many harmful laws and continues to control and divide Indigenous people today. </a:t>
                      </a:r>
                    </a:p>
                  </a:txBody>
                  <a:tcPr marL="67464" marR="67464" marT="33732" marB="33732"/>
                </a:tc>
                <a:extLst>
                  <a:ext uri="{0D108BD9-81ED-4DB2-BD59-A6C34878D82A}">
                    <a16:rowId xmlns:a16="http://schemas.microsoft.com/office/drawing/2014/main" val="1318120415"/>
                  </a:ext>
                </a:extLst>
              </a:tr>
              <a:tr h="742762">
                <a:tc>
                  <a:txBody>
                    <a:bodyPr/>
                    <a:lstStyle/>
                    <a:p>
                      <a:r>
                        <a:rPr lang="en-US" sz="1600"/>
                        <a:t>Child Welfare System</a:t>
                      </a:r>
                    </a:p>
                    <a:p>
                      <a:pPr lvl="0">
                        <a:buNone/>
                      </a:pPr>
                      <a:r>
                        <a:rPr lang="en-US" sz="1600"/>
                        <a:t>(1960s-1980s) Sixties Scoop</a:t>
                      </a:r>
                    </a:p>
                  </a:txBody>
                  <a:tcPr marL="67464" marR="67464" marT="33732" marB="33732"/>
                </a:tc>
                <a:tc>
                  <a:txBody>
                    <a:bodyPr/>
                    <a:lstStyle/>
                    <a:p>
                      <a:pPr marL="285750" indent="-285750">
                        <a:buFont typeface="Arial"/>
                        <a:buChar char="•"/>
                      </a:pPr>
                      <a:r>
                        <a:rPr lang="en-US" sz="1600"/>
                        <a:t>Thousands of Indigenous children were taken from their families</a:t>
                      </a:r>
                    </a:p>
                    <a:p>
                      <a:pPr marL="285750" lvl="0" indent="-285750">
                        <a:buFont typeface="Arial"/>
                        <a:buChar char="•"/>
                      </a:pPr>
                      <a:r>
                        <a:rPr lang="en-US" sz="1600"/>
                        <a:t>Indigenous children continue to be taken away from families at high rates. </a:t>
                      </a:r>
                    </a:p>
                  </a:txBody>
                  <a:tcPr marL="67464" marR="67464" marT="33732" marB="33732"/>
                </a:tc>
                <a:extLst>
                  <a:ext uri="{0D108BD9-81ED-4DB2-BD59-A6C34878D82A}">
                    <a16:rowId xmlns:a16="http://schemas.microsoft.com/office/drawing/2014/main" val="1781228990"/>
                  </a:ext>
                </a:extLst>
              </a:tr>
              <a:tr h="1036772">
                <a:tc>
                  <a:txBody>
                    <a:bodyPr/>
                    <a:lstStyle/>
                    <a:p>
                      <a:r>
                        <a:rPr lang="en-US" sz="1600"/>
                        <a:t>Media</a:t>
                      </a:r>
                    </a:p>
                  </a:txBody>
                  <a:tcPr marL="67464" marR="67464" marT="33732" marB="33732"/>
                </a:tc>
                <a:tc>
                  <a:txBody>
                    <a:bodyPr/>
                    <a:lstStyle/>
                    <a:p>
                      <a:pPr marL="285750" indent="-285750">
                        <a:buFont typeface="Arial"/>
                        <a:buChar char="•"/>
                      </a:pPr>
                      <a:r>
                        <a:rPr lang="en-US" sz="1600"/>
                        <a:t>Media has been used in the past and present to spread negative ideas about Indigenous people. </a:t>
                      </a:r>
                    </a:p>
                    <a:p>
                      <a:pPr marL="285750" lvl="0" indent="-285750">
                        <a:buFont typeface="Arial"/>
                        <a:buChar char="•"/>
                      </a:pPr>
                      <a:r>
                        <a:rPr lang="en-US" sz="1600"/>
                        <a:t>Media continues to frame Indigenous Peoples as 'the problem' </a:t>
                      </a:r>
                    </a:p>
                  </a:txBody>
                  <a:tcPr marL="67464" marR="67464" marT="33732" marB="33732"/>
                </a:tc>
                <a:extLst>
                  <a:ext uri="{0D108BD9-81ED-4DB2-BD59-A6C34878D82A}">
                    <a16:rowId xmlns:a16="http://schemas.microsoft.com/office/drawing/2014/main" val="467462795"/>
                  </a:ext>
                </a:extLst>
              </a:tr>
              <a:tr h="1036772">
                <a:tc>
                  <a:txBody>
                    <a:bodyPr/>
                    <a:lstStyle/>
                    <a:p>
                      <a:r>
                        <a:rPr lang="en-US" sz="1600"/>
                        <a:t>Healthcare System</a:t>
                      </a:r>
                    </a:p>
                  </a:txBody>
                  <a:tcPr marL="67464" marR="67464" marT="33732" marB="33732"/>
                </a:tc>
                <a:tc>
                  <a:txBody>
                    <a:bodyPr/>
                    <a:lstStyle/>
                    <a:p>
                      <a:pPr marL="285750" indent="-285750">
                        <a:buFont typeface="Arial"/>
                        <a:buChar char="•"/>
                      </a:pPr>
                      <a:r>
                        <a:rPr lang="en-US" sz="1600"/>
                        <a:t>The healthcare system has a history of treating Indigenous people cruelly. </a:t>
                      </a:r>
                    </a:p>
                    <a:p>
                      <a:pPr marL="285750" lvl="0" indent="-285750">
                        <a:buFont typeface="Arial"/>
                        <a:buChar char="•"/>
                      </a:pPr>
                      <a:r>
                        <a:rPr lang="en-US" sz="1600"/>
                        <a:t>Today, this continues in part because workers don't understand how colonialism and trauma affects Indigenous people. </a:t>
                      </a:r>
                    </a:p>
                  </a:txBody>
                  <a:tcPr marL="67464" marR="67464" marT="33732" marB="33732"/>
                </a:tc>
                <a:extLst>
                  <a:ext uri="{0D108BD9-81ED-4DB2-BD59-A6C34878D82A}">
                    <a16:rowId xmlns:a16="http://schemas.microsoft.com/office/drawing/2014/main" val="637650607"/>
                  </a:ext>
                </a:extLst>
              </a:tr>
            </a:tbl>
          </a:graphicData>
        </a:graphic>
      </p:graphicFrame>
    </p:spTree>
    <p:extLst>
      <p:ext uri="{BB962C8B-B14F-4D97-AF65-F5344CB8AC3E}">
        <p14:creationId xmlns:p14="http://schemas.microsoft.com/office/powerpoint/2010/main" val="328851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480145"/>
            <a:ext cx="10515600" cy="699746"/>
          </a:xfrm>
        </p:spPr>
        <p:txBody>
          <a:bodyPr lIns="91440" tIns="45720" rIns="91440" bIns="45720" anchor="t"/>
          <a:lstStyle/>
          <a:p>
            <a:r>
              <a:rPr lang="en-US" sz="3100">
                <a:solidFill>
                  <a:srgbClr val="00587F"/>
                </a:solidFill>
              </a:rPr>
              <a:t>Present-Day Experiences  </a:t>
            </a:r>
          </a:p>
        </p:txBody>
      </p:sp>
      <p:sp>
        <p:nvSpPr>
          <p:cNvPr id="5" name="Content Placeholder 4"/>
          <p:cNvSpPr>
            <a:spLocks noGrp="1"/>
          </p:cNvSpPr>
          <p:nvPr>
            <p:ph sz="half" idx="1"/>
          </p:nvPr>
        </p:nvSpPr>
        <p:spPr>
          <a:xfrm>
            <a:off x="690074" y="1535477"/>
            <a:ext cx="11676741" cy="4902880"/>
          </a:xfrm>
        </p:spPr>
        <p:txBody>
          <a:bodyPr lIns="91440" tIns="45720" rIns="91440" bIns="45720" anchor="t"/>
          <a:lstStyle/>
          <a:p>
            <a:pPr marL="0" indent="0">
              <a:lnSpc>
                <a:spcPct val="100000"/>
              </a:lnSpc>
              <a:spcBef>
                <a:spcPts val="0"/>
              </a:spcBef>
              <a:buNone/>
              <a:defRPr/>
            </a:pPr>
            <a:r>
              <a:rPr lang="en-US" sz="2200">
                <a:solidFill>
                  <a:schemeClr val="accent1">
                    <a:lumMod val="75000"/>
                  </a:schemeClr>
                </a:solidFill>
                <a:ea typeface="+mn-lt"/>
                <a:cs typeface="+mn-lt"/>
              </a:rPr>
              <a:t>Other Possible Outcomes of Systemic Discrimination and Trauma Include: </a:t>
            </a:r>
          </a:p>
          <a:p>
            <a:pPr marL="0" indent="0">
              <a:lnSpc>
                <a:spcPct val="100000"/>
              </a:lnSpc>
              <a:spcBef>
                <a:spcPts val="0"/>
              </a:spcBef>
              <a:buNone/>
              <a:defRPr/>
            </a:pPr>
            <a:endParaRPr lang="en-US">
              <a:solidFill>
                <a:schemeClr val="accent1">
                  <a:lumMod val="75000"/>
                </a:schemeClr>
              </a:solidFill>
              <a:ea typeface="+mn-lt"/>
              <a:cs typeface="+mn-lt"/>
            </a:endParaRPr>
          </a:p>
          <a:p>
            <a:pPr marL="914400" lvl="1" indent="-457200">
              <a:lnSpc>
                <a:spcPct val="100000"/>
              </a:lnSpc>
              <a:spcBef>
                <a:spcPts val="0"/>
              </a:spcBef>
              <a:buFont typeface="Wingdings"/>
              <a:buChar char="v"/>
              <a:defRPr/>
            </a:pPr>
            <a:r>
              <a:rPr lang="en-US">
                <a:solidFill>
                  <a:srgbClr val="3CB6C7"/>
                </a:solidFill>
                <a:ea typeface="+mn-lt"/>
                <a:cs typeface="+mn-lt"/>
              </a:rPr>
              <a:t>Mental health challenges </a:t>
            </a:r>
          </a:p>
          <a:p>
            <a:pPr marL="914400" lvl="1" indent="-457200">
              <a:lnSpc>
                <a:spcPct val="100000"/>
              </a:lnSpc>
              <a:spcBef>
                <a:spcPts val="0"/>
              </a:spcBef>
              <a:buFont typeface="Wingdings"/>
              <a:buChar char="v"/>
              <a:defRPr/>
            </a:pPr>
            <a:r>
              <a:rPr lang="en-US">
                <a:solidFill>
                  <a:srgbClr val="3CB6C7"/>
                </a:solidFill>
                <a:ea typeface="+mn-lt"/>
                <a:cs typeface="+mn-lt"/>
              </a:rPr>
              <a:t>Physical illness</a:t>
            </a:r>
          </a:p>
          <a:p>
            <a:pPr marL="914400" lvl="1" indent="-457200">
              <a:lnSpc>
                <a:spcPct val="100000"/>
              </a:lnSpc>
              <a:spcBef>
                <a:spcPts val="0"/>
              </a:spcBef>
              <a:buFont typeface="Wingdings"/>
              <a:buChar char="v"/>
              <a:defRPr/>
            </a:pPr>
            <a:r>
              <a:rPr lang="en-US">
                <a:solidFill>
                  <a:srgbClr val="3CB6C7"/>
                </a:solidFill>
                <a:ea typeface="+mn-lt"/>
                <a:cs typeface="+mn-lt"/>
              </a:rPr>
              <a:t>Learned cycles of abuse </a:t>
            </a:r>
          </a:p>
          <a:p>
            <a:pPr marL="914400" lvl="1" indent="-457200">
              <a:lnSpc>
                <a:spcPct val="100000"/>
              </a:lnSpc>
              <a:spcBef>
                <a:spcPts val="0"/>
              </a:spcBef>
              <a:buFont typeface="Wingdings"/>
              <a:buChar char="v"/>
              <a:defRPr/>
            </a:pPr>
            <a:r>
              <a:rPr lang="en-US">
                <a:solidFill>
                  <a:srgbClr val="3CB6C7"/>
                </a:solidFill>
                <a:ea typeface="+mn-lt"/>
                <a:cs typeface="+mn-lt"/>
              </a:rPr>
              <a:t>Self-medicating (I.e., reliance on drugs and/or alcohol)</a:t>
            </a:r>
          </a:p>
          <a:p>
            <a:pPr marL="914400" lvl="1" indent="-457200">
              <a:lnSpc>
                <a:spcPct val="100000"/>
              </a:lnSpc>
              <a:spcBef>
                <a:spcPts val="0"/>
              </a:spcBef>
              <a:buFont typeface="Wingdings"/>
              <a:buChar char="v"/>
              <a:defRPr/>
            </a:pPr>
            <a:r>
              <a:rPr lang="en-US">
                <a:solidFill>
                  <a:srgbClr val="3CB6C7"/>
                </a:solidFill>
                <a:ea typeface="+mn-lt"/>
                <a:cs typeface="+mn-lt"/>
              </a:rPr>
              <a:t>Feelings of being lost or alone, or that there's something wrong with you  </a:t>
            </a:r>
          </a:p>
          <a:p>
            <a:pPr marL="914400" lvl="1" indent="-457200">
              <a:lnSpc>
                <a:spcPct val="100000"/>
              </a:lnSpc>
              <a:spcBef>
                <a:spcPts val="0"/>
              </a:spcBef>
              <a:buFont typeface="Wingdings"/>
              <a:buChar char="v"/>
              <a:defRPr/>
            </a:pPr>
            <a:r>
              <a:rPr lang="en-US">
                <a:solidFill>
                  <a:srgbClr val="3CB6C7"/>
                </a:solidFill>
                <a:ea typeface="+mn-lt"/>
                <a:cs typeface="+mn-lt"/>
              </a:rPr>
              <a:t>Limited choices in life and few safe options </a:t>
            </a:r>
          </a:p>
          <a:p>
            <a:pPr marL="0" indent="0">
              <a:lnSpc>
                <a:spcPct val="100000"/>
              </a:lnSpc>
              <a:spcBef>
                <a:spcPts val="0"/>
              </a:spcBef>
              <a:buNone/>
              <a:defRPr/>
            </a:pPr>
            <a:endParaRPr lang="en-CA">
              <a:solidFill>
                <a:srgbClr val="3E788C"/>
              </a:solidFill>
              <a:ea typeface="+mn-lt"/>
              <a:cs typeface="+mn-lt"/>
            </a:endParaRPr>
          </a:p>
          <a:p>
            <a:pPr marL="0" indent="0">
              <a:lnSpc>
                <a:spcPct val="100000"/>
              </a:lnSpc>
              <a:spcBef>
                <a:spcPts val="0"/>
              </a:spcBef>
              <a:buNone/>
              <a:defRPr/>
            </a:pPr>
            <a:r>
              <a:rPr lang="en-CA" sz="2200">
                <a:solidFill>
                  <a:srgbClr val="3E788C"/>
                </a:solidFill>
                <a:ea typeface="+mn-lt"/>
                <a:cs typeface="+mn-lt"/>
              </a:rPr>
              <a:t>If you have found it difficult being in these systems or using these systems, it is because they were made to help settlers and hurt Indigenous Peoples. They work to make racism hard to see, but it is there, and it does harm Indigenous people. </a:t>
            </a:r>
            <a:r>
              <a:rPr lang="en-CA" sz="2200">
                <a:solidFill>
                  <a:srgbClr val="3E788C"/>
                </a:solidFill>
              </a:rPr>
              <a:t> </a:t>
            </a:r>
            <a:endParaRPr lang="en-CA" sz="2200"/>
          </a:p>
          <a:p>
            <a:pPr marL="800100" lvl="1" indent="-342900">
              <a:lnSpc>
                <a:spcPct val="100000"/>
              </a:lnSpc>
              <a:spcBef>
                <a:spcPts val="0"/>
              </a:spcBef>
              <a:buFont typeface="Wingdings"/>
              <a:buChar char="v"/>
              <a:defRPr/>
            </a:pPr>
            <a:endParaRPr lang="en-US" sz="2000">
              <a:solidFill>
                <a:srgbClr val="3CB6C7"/>
              </a:solidFill>
            </a:endParaRPr>
          </a:p>
        </p:txBody>
      </p:sp>
    </p:spTree>
    <p:extLst>
      <p:ext uri="{BB962C8B-B14F-4D97-AF65-F5344CB8AC3E}">
        <p14:creationId xmlns:p14="http://schemas.microsoft.com/office/powerpoint/2010/main" val="666234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632582" y="365124"/>
            <a:ext cx="5727188" cy="890135"/>
          </a:xfrm>
        </p:spPr>
        <p:txBody>
          <a:bodyPr vert="horz" lIns="91440" tIns="45720" rIns="91440" bIns="45720" rtlCol="0" anchor="ctr">
            <a:normAutofit/>
          </a:bodyPr>
          <a:lstStyle/>
          <a:p>
            <a:r>
              <a:rPr lang="en-US" sz="3100">
                <a:solidFill>
                  <a:schemeClr val="tx1"/>
                </a:solidFill>
              </a:rPr>
              <a:t>Present-Day Experiences  </a:t>
            </a:r>
          </a:p>
        </p:txBody>
      </p:sp>
      <p:sp>
        <p:nvSpPr>
          <p:cNvPr id="17" name="Freeform: Shape 20">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636917" y="1348024"/>
            <a:ext cx="5870415" cy="5104711"/>
          </a:xfrm>
        </p:spPr>
        <p:txBody>
          <a:bodyPr vert="horz" lIns="91440" tIns="45720" rIns="91440" bIns="45720" rtlCol="0" anchor="t">
            <a:normAutofit lnSpcReduction="10000"/>
          </a:bodyPr>
          <a:lstStyle/>
          <a:p>
            <a:pPr marL="0" indent="0">
              <a:spcBef>
                <a:spcPts val="0"/>
              </a:spcBef>
              <a:spcAft>
                <a:spcPts val="600"/>
              </a:spcAft>
              <a:buNone/>
              <a:defRPr/>
            </a:pPr>
            <a:r>
              <a:rPr lang="en-US" i="1">
                <a:solidFill>
                  <a:schemeClr val="tx1"/>
                </a:solidFill>
              </a:rPr>
              <a:t>Present-Day Experiences for Two-Spirit People</a:t>
            </a:r>
          </a:p>
          <a:p>
            <a:pPr marL="114300" indent="-342900">
              <a:spcBef>
                <a:spcPts val="0"/>
              </a:spcBef>
              <a:spcAft>
                <a:spcPts val="600"/>
              </a:spcAft>
              <a:buFont typeface="Wingdings" panose="020B0604020202020204" pitchFamily="34" charset="0"/>
              <a:buChar char="v"/>
              <a:defRPr/>
            </a:pPr>
            <a:endParaRPr lang="en-US" sz="2400">
              <a:solidFill>
                <a:srgbClr val="3E788C"/>
              </a:solidFill>
            </a:endParaRPr>
          </a:p>
          <a:p>
            <a:pPr marL="800100" indent="-342900">
              <a:spcBef>
                <a:spcPts val="0"/>
              </a:spcBef>
              <a:spcAft>
                <a:spcPts val="600"/>
              </a:spcAft>
              <a:buFont typeface="Wingdings" panose="020B0604020202020204" pitchFamily="34" charset="0"/>
              <a:buChar char="v"/>
              <a:defRPr/>
            </a:pPr>
            <a:r>
              <a:rPr lang="en-US" sz="2400">
                <a:solidFill>
                  <a:srgbClr val="3E788C"/>
                </a:solidFill>
              </a:rPr>
              <a:t>Two-Spirit people are often misunderstood by people working in present-day systems. </a:t>
            </a:r>
          </a:p>
          <a:p>
            <a:pPr marL="342900" indent="-342900">
              <a:spcBef>
                <a:spcPts val="0"/>
              </a:spcBef>
              <a:spcAft>
                <a:spcPts val="600"/>
              </a:spcAft>
              <a:buFont typeface="Wingdings" panose="020B0604020202020204" pitchFamily="34" charset="0"/>
              <a:buChar char="v"/>
              <a:defRPr/>
            </a:pPr>
            <a:endParaRPr lang="en-US" sz="2400">
              <a:solidFill>
                <a:srgbClr val="3E788C"/>
              </a:solidFill>
            </a:endParaRPr>
          </a:p>
          <a:p>
            <a:pPr marL="800100" indent="-342900">
              <a:spcBef>
                <a:spcPts val="0"/>
              </a:spcBef>
              <a:spcAft>
                <a:spcPts val="600"/>
              </a:spcAft>
              <a:buFont typeface="Wingdings" panose="020B0604020202020204" pitchFamily="34" charset="0"/>
              <a:buChar char="v"/>
              <a:defRPr/>
            </a:pPr>
            <a:r>
              <a:rPr lang="en-US" sz="2400">
                <a:solidFill>
                  <a:srgbClr val="3E788C"/>
                </a:solidFill>
              </a:rPr>
              <a:t>There are very few resources available that account for both Indigenous identity and gender-diverse identities. </a:t>
            </a:r>
          </a:p>
          <a:p>
            <a:pPr marL="342900" indent="-342900">
              <a:spcBef>
                <a:spcPts val="0"/>
              </a:spcBef>
              <a:spcAft>
                <a:spcPts val="600"/>
              </a:spcAft>
              <a:buFont typeface="Wingdings" panose="020B0604020202020204" pitchFamily="34" charset="0"/>
              <a:buChar char="v"/>
              <a:defRPr/>
            </a:pPr>
            <a:endParaRPr lang="en-US" sz="2400">
              <a:solidFill>
                <a:srgbClr val="3E788C"/>
              </a:solidFill>
            </a:endParaRPr>
          </a:p>
          <a:p>
            <a:pPr marL="800100" indent="-342900">
              <a:spcBef>
                <a:spcPts val="0"/>
              </a:spcBef>
              <a:spcAft>
                <a:spcPts val="600"/>
              </a:spcAft>
              <a:buFont typeface="Wingdings" panose="020B0604020202020204" pitchFamily="34" charset="0"/>
              <a:buChar char="v"/>
              <a:defRPr/>
            </a:pPr>
            <a:r>
              <a:rPr lang="en-US" sz="2400">
                <a:solidFill>
                  <a:srgbClr val="3E788C"/>
                </a:solidFill>
              </a:rPr>
              <a:t>This can leave Two-Spirit people feeling unheard and unsupported. </a:t>
            </a:r>
          </a:p>
          <a:p>
            <a:pPr marL="800100" lvl="1">
              <a:spcBef>
                <a:spcPts val="0"/>
              </a:spcBef>
              <a:spcAft>
                <a:spcPts val="600"/>
              </a:spcAft>
              <a:buFont typeface="Arial" panose="020B0604020202020204" pitchFamily="34" charset="0"/>
              <a:buChar char="•"/>
              <a:defRPr/>
            </a:pPr>
            <a:endParaRPr lang="en-US" sz="1300">
              <a:solidFill>
                <a:schemeClr val="tx1"/>
              </a:solidFill>
            </a:endParaRPr>
          </a:p>
        </p:txBody>
      </p:sp>
      <p:sp>
        <p:nvSpPr>
          <p:cNvPr id="23" name="Oval 22">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Freeform: Shape 24">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pic>
        <p:nvPicPr>
          <p:cNvPr id="2" name="Picture 2" descr="Background pattern&#10;&#10;Description automatically generated">
            <a:extLst>
              <a:ext uri="{FF2B5EF4-FFF2-40B4-BE49-F238E27FC236}">
                <a16:creationId xmlns:a16="http://schemas.microsoft.com/office/drawing/2014/main" id="{E7DE990B-B9DE-440E-9CF5-4A6B29CCBF25}"/>
              </a:ext>
            </a:extLst>
          </p:cNvPr>
          <p:cNvPicPr>
            <a:picLocks noChangeAspect="1"/>
          </p:cNvPicPr>
          <p:nvPr/>
        </p:nvPicPr>
        <p:blipFill rotWithShape="1">
          <a:blip r:embed="rId3"/>
          <a:srcRect l="1435" r="11200" b="4"/>
          <a:stretch/>
        </p:blipFill>
        <p:spPr>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7" name="Freeform: Shape 26">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cxnSp>
        <p:nvCxnSpPr>
          <p:cNvPr id="29" name="Straight Connector 28">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1" name="Freeform: Shape 30">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3" name="Freeform: Shape 32">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9377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E5FDFABB-D378-4047-B251-22E7F4A95723}"/>
              </a:ext>
            </a:extLst>
          </p:cNvPr>
          <p:cNvSpPr>
            <a:spLocks noGrp="1"/>
          </p:cNvSpPr>
          <p:nvPr>
            <p:ph type="title"/>
          </p:nvPr>
        </p:nvSpPr>
        <p:spPr>
          <a:xfrm>
            <a:off x="324153" y="183848"/>
            <a:ext cx="10890552" cy="859966"/>
          </a:xfrm>
        </p:spPr>
        <p:txBody>
          <a:bodyPr vert="horz" lIns="91440" tIns="45720" rIns="91440" bIns="45720" rtlCol="0" anchor="ctr">
            <a:normAutofit/>
          </a:bodyPr>
          <a:lstStyle/>
          <a:p>
            <a:r>
              <a:rPr lang="en-US" sz="3100" kern="1200">
                <a:solidFill>
                  <a:schemeClr val="tx1"/>
                </a:solidFill>
                <a:latin typeface="+mj-lt"/>
                <a:ea typeface="+mj-ea"/>
                <a:cs typeface="+mj-cs"/>
              </a:rPr>
              <a:t>Key Terms</a:t>
            </a:r>
          </a:p>
        </p:txBody>
      </p:sp>
      <p:sp>
        <p:nvSpPr>
          <p:cNvPr id="3" name="Content Placeholder 2">
            <a:extLst>
              <a:ext uri="{FF2B5EF4-FFF2-40B4-BE49-F238E27FC236}">
                <a16:creationId xmlns:a16="http://schemas.microsoft.com/office/drawing/2014/main" id="{DDD1F52D-8D7E-4DF2-A3B0-4181620EB463}"/>
              </a:ext>
            </a:extLst>
          </p:cNvPr>
          <p:cNvSpPr>
            <a:spLocks noGrp="1"/>
          </p:cNvSpPr>
          <p:nvPr>
            <p:ph sz="half" idx="1"/>
          </p:nvPr>
        </p:nvSpPr>
        <p:spPr>
          <a:xfrm>
            <a:off x="324153" y="1330847"/>
            <a:ext cx="10897878" cy="5530272"/>
          </a:xfrm>
        </p:spPr>
        <p:txBody>
          <a:bodyPr vert="horz" lIns="91440" tIns="45720" rIns="91440" bIns="45720" rtlCol="0" anchor="t">
            <a:noAutofit/>
          </a:bodyPr>
          <a:lstStyle/>
          <a:p>
            <a:pPr marL="0" indent="0">
              <a:spcBef>
                <a:spcPts val="0"/>
              </a:spcBef>
              <a:buNone/>
            </a:pPr>
            <a:r>
              <a:rPr lang="en-US" sz="2200" b="1">
                <a:solidFill>
                  <a:schemeClr val="tx1"/>
                </a:solidFill>
              </a:rPr>
              <a:t>Assimilation:</a:t>
            </a:r>
            <a:r>
              <a:rPr lang="en-US" sz="2200">
                <a:solidFill>
                  <a:schemeClr val="tx1"/>
                </a:solidFill>
              </a:rPr>
              <a:t> </a:t>
            </a:r>
            <a:r>
              <a:rPr lang="en-US" sz="2200">
                <a:solidFill>
                  <a:srgbClr val="3E788C"/>
                </a:solidFill>
              </a:rPr>
              <a:t>Where individuals or a group of people is encouraged or forced to adopt the culture of a dominant group while losing their own culture.</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Colonialism:</a:t>
            </a:r>
            <a:r>
              <a:rPr lang="en-US" sz="2200">
                <a:solidFill>
                  <a:schemeClr val="tx1"/>
                </a:solidFill>
              </a:rPr>
              <a:t> </a:t>
            </a:r>
            <a:r>
              <a:rPr lang="en-US" sz="2200">
                <a:solidFill>
                  <a:srgbClr val="3E788C"/>
                </a:solidFill>
              </a:rPr>
              <a:t>The practice of taking over parts or all of another land or country in order to exploit the land, resources, and people. In some cases, this land is also populated with settlers.</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Discrimination:</a:t>
            </a:r>
            <a:r>
              <a:rPr lang="en-US" sz="2200">
                <a:solidFill>
                  <a:schemeClr val="tx1"/>
                </a:solidFill>
              </a:rPr>
              <a:t> </a:t>
            </a:r>
            <a:r>
              <a:rPr lang="en-US" sz="2200">
                <a:solidFill>
                  <a:srgbClr val="3E788C"/>
                </a:solidFill>
              </a:rPr>
              <a:t>When groups of people are treated unfairly because of their race, sexuality, gender, or age. This can lead to certain groups of people being excluded. </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Grooming:</a:t>
            </a:r>
            <a:r>
              <a:rPr lang="en-US" sz="2200">
                <a:solidFill>
                  <a:schemeClr val="tx1"/>
                </a:solidFill>
              </a:rPr>
              <a:t> </a:t>
            </a:r>
            <a:r>
              <a:rPr lang="en-US" sz="2200">
                <a:solidFill>
                  <a:srgbClr val="3E788C"/>
                </a:solidFill>
              </a:rPr>
              <a:t>The process where a person gains the trust of someone, so they can later exploit that person.</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Human Trafficking:</a:t>
            </a:r>
            <a:r>
              <a:rPr lang="en-US" sz="2200">
                <a:solidFill>
                  <a:schemeClr val="tx1"/>
                </a:solidFill>
              </a:rPr>
              <a:t> </a:t>
            </a:r>
            <a:r>
              <a:rPr lang="en-US" sz="2200">
                <a:solidFill>
                  <a:srgbClr val="3E788C"/>
                </a:solidFill>
              </a:rPr>
              <a:t>The process of recruiting and controlling the movements of a person with the goal to exploit them (often sexually).</a:t>
            </a: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875660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757188"/>
            <a:ext cx="10515600" cy="1200544"/>
          </a:xfrm>
        </p:spPr>
        <p:txBody>
          <a:bodyPr lIns="91440" tIns="45720" rIns="91440" bIns="45720" anchor="t"/>
          <a:lstStyle/>
          <a:p>
            <a:r>
              <a:rPr lang="en-US"/>
              <a:t>Indigenous Women, Girls &amp; 2SLGBTQQIA+ Peoples and Exploitation</a:t>
            </a:r>
          </a:p>
        </p:txBody>
      </p:sp>
    </p:spTree>
    <p:extLst>
      <p:ext uri="{BB962C8B-B14F-4D97-AF65-F5344CB8AC3E}">
        <p14:creationId xmlns:p14="http://schemas.microsoft.com/office/powerpoint/2010/main" val="1081166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589560" y="802962"/>
            <a:ext cx="4560584" cy="1224829"/>
          </a:xfrm>
        </p:spPr>
        <p:txBody>
          <a:bodyPr vert="horz" lIns="91440" tIns="45720" rIns="91440" bIns="45720" rtlCol="0" anchor="ctr">
            <a:normAutofit/>
          </a:bodyPr>
          <a:lstStyle/>
          <a:p>
            <a:r>
              <a:rPr lang="en-US" sz="3100">
                <a:solidFill>
                  <a:schemeClr val="tx1"/>
                </a:solidFill>
              </a:rPr>
              <a:t>Indigenous Women &amp; </a:t>
            </a:r>
            <a:br>
              <a:rPr lang="en-US" sz="3100">
                <a:solidFill>
                  <a:schemeClr val="tx1"/>
                </a:solidFill>
              </a:rPr>
            </a:br>
            <a:r>
              <a:rPr lang="en-US" sz="3100">
                <a:solidFill>
                  <a:schemeClr val="tx1"/>
                </a:solidFill>
              </a:rPr>
              <a:t>Exploitation</a:t>
            </a:r>
          </a:p>
        </p:txBody>
      </p:sp>
      <p:grpSp>
        <p:nvGrpSpPr>
          <p:cNvPr id="54" name="Group 5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55" name="Rectangle 5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6" name="Rectangle 5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58" name="Rectangle 5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Content Placeholder 2"/>
          <p:cNvSpPr>
            <a:spLocks noGrp="1"/>
          </p:cNvSpPr>
          <p:nvPr>
            <p:ph sz="half" idx="1"/>
          </p:nvPr>
        </p:nvSpPr>
        <p:spPr>
          <a:xfrm>
            <a:off x="663290" y="2349857"/>
            <a:ext cx="4559425" cy="3241776"/>
          </a:xfrm>
        </p:spPr>
        <p:txBody>
          <a:bodyPr vert="horz" lIns="91440" tIns="45720" rIns="91440" bIns="45720" rtlCol="0" anchor="ctr">
            <a:normAutofit/>
          </a:bodyPr>
          <a:lstStyle/>
          <a:p>
            <a:pPr marL="0" indent="0">
              <a:spcBef>
                <a:spcPts val="0"/>
              </a:spcBef>
              <a:spcAft>
                <a:spcPts val="600"/>
              </a:spcAft>
              <a:buNone/>
              <a:defRPr/>
            </a:pPr>
            <a:r>
              <a:rPr lang="en-US" i="1">
                <a:solidFill>
                  <a:schemeClr val="tx1"/>
                </a:solidFill>
              </a:rPr>
              <a:t>A Brief History</a:t>
            </a:r>
          </a:p>
          <a:p>
            <a:pPr marL="0">
              <a:spcBef>
                <a:spcPts val="0"/>
              </a:spcBef>
              <a:spcAft>
                <a:spcPts val="600"/>
              </a:spcAft>
              <a:buFont typeface="Arial" panose="020B0604020202020204" pitchFamily="34" charset="0"/>
              <a:buChar char="•"/>
              <a:defRPr/>
            </a:pPr>
            <a:endParaRPr lang="en-US" sz="2000">
              <a:solidFill>
                <a:schemeClr val="tx1"/>
              </a:solidFill>
            </a:endParaRPr>
          </a:p>
          <a:p>
            <a:pPr marL="0" indent="0">
              <a:spcBef>
                <a:spcPts val="0"/>
              </a:spcBef>
              <a:spcAft>
                <a:spcPts val="600"/>
              </a:spcAft>
              <a:buNone/>
              <a:defRPr/>
            </a:pPr>
            <a:r>
              <a:rPr lang="en-US" sz="2400">
                <a:solidFill>
                  <a:srgbClr val="3E788C"/>
                </a:solidFill>
              </a:rPr>
              <a:t>Indigenous women were bought and sold as slaves in the past and this continues today in the form of human trafficking.</a:t>
            </a:r>
            <a:r>
              <a:rPr lang="en-US" sz="2400">
                <a:solidFill>
                  <a:schemeClr val="tx1"/>
                </a:solidFill>
              </a:rPr>
              <a:t> </a:t>
            </a:r>
          </a:p>
        </p:txBody>
      </p:sp>
      <p:sp>
        <p:nvSpPr>
          <p:cNvPr id="60" name="Rectangle 5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62" name="Rectangle 6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4" name="Picture 4" descr="Icon&#10;&#10;Description automatically generated">
            <a:extLst>
              <a:ext uri="{FF2B5EF4-FFF2-40B4-BE49-F238E27FC236}">
                <a16:creationId xmlns:a16="http://schemas.microsoft.com/office/drawing/2014/main" id="{54CBE2BF-516E-498F-A565-4EEF9D17525F}"/>
              </a:ext>
            </a:extLst>
          </p:cNvPr>
          <p:cNvPicPr>
            <a:picLocks noChangeAspect="1"/>
          </p:cNvPicPr>
          <p:nvPr/>
        </p:nvPicPr>
        <p:blipFill rotWithShape="1">
          <a:blip r:embed="rId3"/>
          <a:srcRect l="10075" r="16940"/>
          <a:stretch/>
        </p:blipFill>
        <p:spPr>
          <a:xfrm>
            <a:off x="5977788" y="799352"/>
            <a:ext cx="5425410" cy="5259296"/>
          </a:xfrm>
          <a:prstGeom prst="rect">
            <a:avLst/>
          </a:prstGeom>
        </p:spPr>
      </p:pic>
    </p:spTree>
    <p:extLst>
      <p:ext uri="{BB962C8B-B14F-4D97-AF65-F5344CB8AC3E}">
        <p14:creationId xmlns:p14="http://schemas.microsoft.com/office/powerpoint/2010/main" val="426268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12" name="Picture 11">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title"/>
          </p:nvPr>
        </p:nvSpPr>
        <p:spPr>
          <a:xfrm>
            <a:off x="6094105" y="483641"/>
            <a:ext cx="4977976" cy="1454051"/>
          </a:xfrm>
        </p:spPr>
        <p:txBody>
          <a:bodyPr vert="horz" lIns="91440" tIns="45720" rIns="91440" bIns="45720" rtlCol="0" anchor="ctr">
            <a:normAutofit/>
          </a:bodyPr>
          <a:lstStyle/>
          <a:p>
            <a:r>
              <a:rPr lang="en-US" sz="3100">
                <a:solidFill>
                  <a:srgbClr val="00587F"/>
                </a:solidFill>
              </a:rPr>
              <a:t>Indigenous Women &amp; Exploitation</a:t>
            </a:r>
          </a:p>
        </p:txBody>
      </p:sp>
      <p:sp>
        <p:nvSpPr>
          <p:cNvPr id="14"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 name="Picture 2" descr="Icon&#10;&#10;Description automatically generated">
            <a:extLst>
              <a:ext uri="{FF2B5EF4-FFF2-40B4-BE49-F238E27FC236}">
                <a16:creationId xmlns:a16="http://schemas.microsoft.com/office/drawing/2014/main" id="{93C32BEE-698A-41AD-8205-FB9C53E422BA}"/>
              </a:ext>
            </a:extLst>
          </p:cNvPr>
          <p:cNvPicPr>
            <a:picLocks noChangeAspect="1"/>
          </p:cNvPicPr>
          <p:nvPr/>
        </p:nvPicPr>
        <p:blipFill rotWithShape="1">
          <a:blip r:embed="rId4">
            <a:alphaModFix/>
          </a:blip>
          <a:srcRect l="13950" r="18214"/>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 name="Content Placeholder 4"/>
          <p:cNvSpPr>
            <a:spLocks noGrp="1"/>
          </p:cNvSpPr>
          <p:nvPr>
            <p:ph sz="half" idx="1"/>
          </p:nvPr>
        </p:nvSpPr>
        <p:spPr>
          <a:xfrm>
            <a:off x="6090574" y="1940321"/>
            <a:ext cx="5717806" cy="4510146"/>
          </a:xfrm>
        </p:spPr>
        <p:txBody>
          <a:bodyPr vert="horz" lIns="91440" tIns="45720" rIns="91440" bIns="45720" rtlCol="0" anchor="ctr">
            <a:normAutofit/>
          </a:bodyPr>
          <a:lstStyle/>
          <a:p>
            <a:pPr marL="0" indent="0">
              <a:spcBef>
                <a:spcPts val="0"/>
              </a:spcBef>
              <a:spcAft>
                <a:spcPts val="600"/>
              </a:spcAft>
              <a:buNone/>
              <a:defRPr/>
            </a:pPr>
            <a:r>
              <a:rPr lang="en-US" sz="2600" i="1">
                <a:solidFill>
                  <a:srgbClr val="00587F"/>
                </a:solidFill>
              </a:rPr>
              <a:t>Two-Spirit People &amp; Exploitation</a:t>
            </a:r>
          </a:p>
          <a:p>
            <a:pPr marL="0">
              <a:spcBef>
                <a:spcPts val="0"/>
              </a:spcBef>
              <a:spcAft>
                <a:spcPts val="600"/>
              </a:spcAft>
              <a:buFont typeface="Wingdings" panose="020B0604020202020204" pitchFamily="34" charset="0"/>
              <a:buChar char="v"/>
              <a:defRPr/>
            </a:pPr>
            <a:endParaRPr lang="en-US" sz="2400">
              <a:solidFill>
                <a:srgbClr val="3E788C"/>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Two-Spirit people may experience a mix of racism, homophobia and/or transphobia.</a:t>
            </a:r>
          </a:p>
          <a:p>
            <a:pPr marL="571500" indent="-342900">
              <a:spcBef>
                <a:spcPts val="0"/>
              </a:spcBef>
              <a:spcAft>
                <a:spcPts val="600"/>
              </a:spcAft>
              <a:buFont typeface="Wingdings" panose="020B0604020202020204" pitchFamily="34" charset="0"/>
              <a:buChar char="v"/>
              <a:defRPr/>
            </a:pPr>
            <a:r>
              <a:rPr lang="en-US" sz="2200">
                <a:solidFill>
                  <a:srgbClr val="3E788C"/>
                </a:solidFill>
              </a:rPr>
              <a:t>It is common for them to move a lot to find a place where they feel safe and accepted. </a:t>
            </a:r>
          </a:p>
          <a:p>
            <a:pPr marL="571500" indent="-342900">
              <a:spcBef>
                <a:spcPts val="0"/>
              </a:spcBef>
              <a:spcAft>
                <a:spcPts val="600"/>
              </a:spcAft>
              <a:buFont typeface="Wingdings" panose="020B0604020202020204" pitchFamily="34" charset="0"/>
              <a:buChar char="v"/>
              <a:defRPr/>
            </a:pPr>
            <a:r>
              <a:rPr lang="en-US" sz="2200">
                <a:solidFill>
                  <a:srgbClr val="3E788C"/>
                </a:solidFill>
              </a:rPr>
              <a:t>A combination of few supports and moving around a lot can make these individuals targets for exploitation.</a:t>
            </a:r>
            <a:r>
              <a:rPr lang="en-US" sz="2400">
                <a:solidFill>
                  <a:srgbClr val="3E788C"/>
                </a:solidFill>
              </a:rPr>
              <a:t> </a:t>
            </a:r>
          </a:p>
          <a:p>
            <a:pPr marL="800100" lvl="1">
              <a:spcBef>
                <a:spcPts val="0"/>
              </a:spcBef>
              <a:spcAft>
                <a:spcPts val="600"/>
              </a:spcAft>
              <a:buFont typeface="Arial" panose="020B0604020202020204" pitchFamily="34" charset="0"/>
              <a:buChar char="•"/>
              <a:defRPr/>
            </a:pPr>
            <a:endParaRPr lang="en-US" sz="2000">
              <a:solidFill>
                <a:srgbClr val="000000"/>
              </a:solidFill>
            </a:endParaRPr>
          </a:p>
        </p:txBody>
      </p:sp>
    </p:spTree>
    <p:extLst>
      <p:ext uri="{BB962C8B-B14F-4D97-AF65-F5344CB8AC3E}">
        <p14:creationId xmlns:p14="http://schemas.microsoft.com/office/powerpoint/2010/main" val="1164125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38200" y="365126"/>
            <a:ext cx="9808597" cy="1146176"/>
          </a:xfrm>
        </p:spPr>
        <p:txBody>
          <a:bodyPr vert="horz" lIns="91440" tIns="45720" rIns="91440" bIns="45720" rtlCol="0" anchor="ctr">
            <a:normAutofit/>
          </a:bodyPr>
          <a:lstStyle/>
          <a:p>
            <a:r>
              <a:rPr lang="en-US" sz="3100" kern="1200">
                <a:solidFill>
                  <a:schemeClr val="bg1"/>
                </a:solidFill>
                <a:latin typeface="+mj-lt"/>
                <a:ea typeface="+mj-ea"/>
                <a:cs typeface="+mj-cs"/>
              </a:rPr>
              <a:t>Indigenous Women &amp; Exploitation</a:t>
            </a:r>
          </a:p>
        </p:txBody>
      </p:sp>
      <p:sp>
        <p:nvSpPr>
          <p:cNvPr id="21" name="Freeform: Shape 20">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useBgFill="1">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664030" y="2034040"/>
            <a:ext cx="8142514" cy="4643666"/>
          </a:xfrm>
        </p:spPr>
        <p:txBody>
          <a:bodyPr vert="horz" lIns="91440" tIns="45720" rIns="91440" bIns="45720" rtlCol="0" anchor="t">
            <a:normAutofit/>
          </a:bodyPr>
          <a:lstStyle/>
          <a:p>
            <a:pPr marL="0" indent="0">
              <a:spcBef>
                <a:spcPts val="0"/>
              </a:spcBef>
              <a:buNone/>
              <a:defRPr/>
            </a:pPr>
            <a:r>
              <a:rPr lang="en-US" i="1">
                <a:solidFill>
                  <a:schemeClr val="tx1"/>
                </a:solidFill>
              </a:rPr>
              <a:t>Why Indigenous Women &amp; Girls are Targeted</a:t>
            </a:r>
          </a:p>
          <a:p>
            <a:pPr marL="0">
              <a:spcBef>
                <a:spcPts val="0"/>
              </a:spcBef>
              <a:buFont typeface="Arial" panose="020B0604020202020204" pitchFamily="34" charset="0"/>
              <a:buChar char="•"/>
              <a:defRPr/>
            </a:pPr>
            <a:endParaRPr lang="en-US" sz="2200">
              <a:solidFill>
                <a:schemeClr val="tx1"/>
              </a:solidFill>
            </a:endParaRPr>
          </a:p>
          <a:p>
            <a:pPr marL="342900" indent="-342900">
              <a:buFont typeface="Wingdings" panose="020B0604020202020204" pitchFamily="34" charset="0"/>
              <a:buChar char="v"/>
              <a:defRPr/>
            </a:pPr>
            <a:r>
              <a:rPr lang="en-US" sz="2200">
                <a:solidFill>
                  <a:schemeClr val="tx1"/>
                </a:solidFill>
              </a:rPr>
              <a:t>Traffickers target Indigenous women and girls because they have often experienced significant trauma that harms their spirits and isolates them. Examples of this can include: </a:t>
            </a:r>
          </a:p>
          <a:p>
            <a:pPr lvl="1">
              <a:buFont typeface="Wingdings" panose="020B0604020202020204" pitchFamily="34" charset="0"/>
              <a:buChar char="v"/>
              <a:defRPr/>
            </a:pPr>
            <a:r>
              <a:rPr lang="en-US" sz="2200">
                <a:solidFill>
                  <a:schemeClr val="tx1"/>
                </a:solidFill>
              </a:rPr>
              <a:t>Experiences in the child welfare system </a:t>
            </a:r>
          </a:p>
          <a:p>
            <a:pPr lvl="1">
              <a:buFont typeface="Wingdings" panose="020B0604020202020204" pitchFamily="34" charset="0"/>
              <a:buChar char="v"/>
              <a:defRPr/>
            </a:pPr>
            <a:r>
              <a:rPr lang="en-US" sz="2200">
                <a:solidFill>
                  <a:schemeClr val="tx1"/>
                </a:solidFill>
              </a:rPr>
              <a:t>Being abused by parents who never got help for their trauma</a:t>
            </a:r>
          </a:p>
          <a:p>
            <a:pPr lvl="1">
              <a:buFont typeface="Wingdings" panose="020B0604020202020204" pitchFamily="34" charset="0"/>
              <a:buChar char="v"/>
              <a:defRPr/>
            </a:pPr>
            <a:r>
              <a:rPr lang="en-US" sz="2200">
                <a:solidFill>
                  <a:schemeClr val="tx1"/>
                </a:solidFill>
              </a:rPr>
              <a:t>Being disconnected from their culture and roots </a:t>
            </a:r>
          </a:p>
          <a:p>
            <a:pPr marL="342900" indent="-342900">
              <a:buFont typeface="Wingdings" panose="020B0604020202020204" pitchFamily="34" charset="0"/>
              <a:buChar char="v"/>
              <a:defRPr/>
            </a:pPr>
            <a:r>
              <a:rPr lang="en-US" sz="2200">
                <a:solidFill>
                  <a:schemeClr val="tx1"/>
                </a:solidFill>
              </a:rPr>
              <a:t>Traffickers take advantage of their trauma and feelings of isolation by offering fake affection and a false sense of control over their lives.</a:t>
            </a:r>
          </a:p>
          <a:p>
            <a:pPr marL="457200">
              <a:spcBef>
                <a:spcPts val="0"/>
              </a:spcBef>
              <a:buFont typeface="Arial" panose="020B0604020202020204" pitchFamily="34" charset="0"/>
              <a:buChar char="•"/>
              <a:defRPr/>
            </a:pPr>
            <a:endParaRPr lang="en-US" sz="2000">
              <a:solidFill>
                <a:schemeClr val="tx1"/>
              </a:solidFill>
            </a:endParaRPr>
          </a:p>
          <a:p>
            <a:pPr marL="800100" lvl="1">
              <a:spcBef>
                <a:spcPts val="0"/>
              </a:spcBef>
              <a:buFont typeface="Arial" panose="020B0604020202020204" pitchFamily="34" charset="0"/>
              <a:buChar char="•"/>
              <a:defRPr/>
            </a:pPr>
            <a:endParaRPr lang="en-US" sz="2000">
              <a:solidFill>
                <a:schemeClr val="tx1"/>
              </a:solidFill>
            </a:endParaRPr>
          </a:p>
        </p:txBody>
      </p:sp>
      <p:sp>
        <p:nvSpPr>
          <p:cNvPr id="25" name="Freeform: Shape 24">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6625321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5" name="Right Triangle 24">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7" name="Rectangle 26">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1075767" y="1188637"/>
            <a:ext cx="2988234" cy="4480726"/>
          </a:xfrm>
        </p:spPr>
        <p:txBody>
          <a:bodyPr vert="horz" lIns="91440" tIns="45720" rIns="91440" bIns="45720" rtlCol="0" anchor="ctr">
            <a:normAutofit/>
          </a:bodyPr>
          <a:lstStyle/>
          <a:p>
            <a:pPr algn="r"/>
            <a:r>
              <a:rPr lang="en-US" sz="3600" kern="1200">
                <a:solidFill>
                  <a:schemeClr val="tx1"/>
                </a:solidFill>
                <a:latin typeface="+mj-lt"/>
                <a:ea typeface="+mj-ea"/>
                <a:cs typeface="+mj-cs"/>
              </a:rPr>
              <a:t>Indigenous Women &amp; Exploitation</a:t>
            </a:r>
          </a:p>
        </p:txBody>
      </p:sp>
      <p:cxnSp>
        <p:nvCxnSpPr>
          <p:cNvPr id="29" name="Straight Connector 28">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 name="Content Placeholder 4"/>
          <p:cNvSpPr>
            <a:spLocks noGrp="1"/>
          </p:cNvSpPr>
          <p:nvPr>
            <p:ph sz="half" idx="1"/>
          </p:nvPr>
        </p:nvSpPr>
        <p:spPr>
          <a:xfrm>
            <a:off x="5023031" y="1032013"/>
            <a:ext cx="6168790" cy="5200374"/>
          </a:xfrm>
        </p:spPr>
        <p:txBody>
          <a:bodyPr vert="horz" lIns="91440" tIns="45720" rIns="91440" bIns="45720" rtlCol="0" anchor="ctr">
            <a:noAutofit/>
          </a:bodyPr>
          <a:lstStyle/>
          <a:p>
            <a:pPr marL="0" indent="0">
              <a:spcBef>
                <a:spcPts val="0"/>
              </a:spcBef>
              <a:buNone/>
              <a:defRPr/>
            </a:pPr>
            <a:r>
              <a:rPr lang="en-US" sz="2600" i="1">
                <a:solidFill>
                  <a:schemeClr val="tx1"/>
                </a:solidFill>
              </a:rPr>
              <a:t>Being Groomed</a:t>
            </a:r>
          </a:p>
          <a:p>
            <a:pPr marL="0">
              <a:spcBef>
                <a:spcPts val="0"/>
              </a:spcBef>
              <a:buFont typeface="Arial" panose="020B0604020202020204" pitchFamily="34" charset="0"/>
              <a:buChar char="•"/>
              <a:defRPr/>
            </a:pPr>
            <a:endParaRPr lang="en-US" sz="2400">
              <a:solidFill>
                <a:schemeClr val="tx1"/>
              </a:solidFill>
            </a:endParaRPr>
          </a:p>
          <a:p>
            <a:pPr marL="342900" indent="-285750">
              <a:buFont typeface="Wingdings" panose="020B0604020202020204" pitchFamily="34" charset="0"/>
              <a:buChar char="v"/>
              <a:defRPr/>
            </a:pPr>
            <a:r>
              <a:rPr lang="en-US" sz="2400">
                <a:solidFill>
                  <a:srgbClr val="3E788C"/>
                </a:solidFill>
              </a:rPr>
              <a:t>Many women and girls don’t even realize they are being groomed.</a:t>
            </a:r>
          </a:p>
          <a:p>
            <a:pPr marL="342900" indent="-285750">
              <a:buFont typeface="Wingdings" panose="020B0604020202020204" pitchFamily="34" charset="0"/>
              <a:buChar char="v"/>
              <a:defRPr/>
            </a:pPr>
            <a:r>
              <a:rPr lang="en-US" sz="2400">
                <a:solidFill>
                  <a:srgbClr val="3E788C"/>
                </a:solidFill>
              </a:rPr>
              <a:t>Groomers can be acquaintances, friends, family members and boyfriends. The grooming process can take place over a long period of time, or it can happen fast. </a:t>
            </a:r>
          </a:p>
          <a:p>
            <a:pPr marL="342900" indent="-285750">
              <a:buFont typeface="Wingdings" panose="020B0604020202020204" pitchFamily="34" charset="0"/>
              <a:buChar char="v"/>
              <a:defRPr/>
            </a:pPr>
            <a:r>
              <a:rPr lang="en-US" sz="2400">
                <a:solidFill>
                  <a:srgbClr val="3E788C"/>
                </a:solidFill>
              </a:rPr>
              <a:t>Groomers can target women and girls at key points in their lives.</a:t>
            </a:r>
          </a:p>
          <a:p>
            <a:pPr>
              <a:buFont typeface="Arial" panose="020B0604020202020204" pitchFamily="34" charset="0"/>
              <a:buChar char="•"/>
              <a:defRPr/>
            </a:pPr>
            <a:endParaRPr lang="en-US" sz="1700">
              <a:solidFill>
                <a:schemeClr val="tx1"/>
              </a:solidFill>
            </a:endParaRPr>
          </a:p>
          <a:p>
            <a:pPr marL="457200">
              <a:spcBef>
                <a:spcPts val="0"/>
              </a:spcBef>
              <a:buFont typeface="Arial" panose="020B0604020202020204" pitchFamily="34" charset="0"/>
              <a:buChar char="•"/>
              <a:defRPr/>
            </a:pPr>
            <a:endParaRPr lang="en-US" sz="1700">
              <a:solidFill>
                <a:schemeClr val="tx1"/>
              </a:solidFill>
            </a:endParaRPr>
          </a:p>
          <a:p>
            <a:pPr marL="800100" lvl="1">
              <a:spcBef>
                <a:spcPts val="0"/>
              </a:spcBef>
              <a:buFont typeface="Arial" panose="020B0604020202020204" pitchFamily="34" charset="0"/>
              <a:buChar char="•"/>
              <a:defRPr/>
            </a:pPr>
            <a:endParaRPr lang="en-US" sz="1700">
              <a:solidFill>
                <a:schemeClr val="tx1"/>
              </a:solidFill>
            </a:endParaRPr>
          </a:p>
        </p:txBody>
      </p:sp>
    </p:spTree>
    <p:extLst>
      <p:ext uri="{BB962C8B-B14F-4D97-AF65-F5344CB8AC3E}">
        <p14:creationId xmlns:p14="http://schemas.microsoft.com/office/powerpoint/2010/main" val="1740209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693445" y="565110"/>
            <a:ext cx="7505528" cy="708701"/>
          </a:xfrm>
        </p:spPr>
        <p:txBody>
          <a:bodyPr vert="horz" lIns="91440" tIns="45720" rIns="91440" bIns="45720" rtlCol="0" anchor="b">
            <a:normAutofit/>
          </a:bodyPr>
          <a:lstStyle/>
          <a:p>
            <a:r>
              <a:rPr lang="en-US" sz="3100">
                <a:solidFill>
                  <a:schemeClr val="tx1"/>
                </a:solidFill>
              </a:rPr>
              <a:t>Indigenous Women &amp; Exploitation</a:t>
            </a:r>
          </a:p>
        </p:txBody>
      </p:sp>
      <p:sp>
        <p:nvSpPr>
          <p:cNvPr id="1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2" name="Picture 2" descr="Icon&#10;&#10;Description automatically generated">
            <a:extLst>
              <a:ext uri="{FF2B5EF4-FFF2-40B4-BE49-F238E27FC236}">
                <a16:creationId xmlns:a16="http://schemas.microsoft.com/office/drawing/2014/main" id="{A59CDF59-2EA7-4C12-B9F8-C87DA6EFA04B}"/>
              </a:ext>
            </a:extLst>
          </p:cNvPr>
          <p:cNvPicPr>
            <a:picLocks noChangeAspect="1"/>
          </p:cNvPicPr>
          <p:nvPr/>
        </p:nvPicPr>
        <p:blipFill rotWithShape="1">
          <a:blip r:embed="rId3"/>
          <a:srcRect l="7649" r="10495"/>
          <a:stretch/>
        </p:blipFill>
        <p:spPr>
          <a:xfrm>
            <a:off x="572492" y="2292342"/>
            <a:ext cx="3341507" cy="3545433"/>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5" name="Content Placeholder 4"/>
          <p:cNvSpPr>
            <a:spLocks noGrp="1"/>
          </p:cNvSpPr>
          <p:nvPr>
            <p:ph sz="half" idx="1"/>
          </p:nvPr>
        </p:nvSpPr>
        <p:spPr>
          <a:xfrm>
            <a:off x="3945595" y="2022935"/>
            <a:ext cx="8319798" cy="4608285"/>
          </a:xfrm>
        </p:spPr>
        <p:txBody>
          <a:bodyPr vert="horz" lIns="91440" tIns="45720" rIns="91440" bIns="45720" rtlCol="0" anchor="t">
            <a:noAutofit/>
          </a:bodyPr>
          <a:lstStyle/>
          <a:p>
            <a:pPr marL="0" indent="0">
              <a:spcBef>
                <a:spcPts val="0"/>
              </a:spcBef>
              <a:buNone/>
              <a:defRPr/>
            </a:pPr>
            <a:r>
              <a:rPr lang="en-US" sz="2600" i="1">
                <a:solidFill>
                  <a:schemeClr val="tx1"/>
                </a:solidFill>
              </a:rPr>
              <a:t>Being Groomed</a:t>
            </a:r>
          </a:p>
          <a:p>
            <a:pPr marL="0">
              <a:spcBef>
                <a:spcPts val="0"/>
              </a:spcBef>
              <a:buFont typeface="Arial" panose="020B0604020202020204" pitchFamily="34" charset="0"/>
              <a:buChar char="•"/>
              <a:defRPr/>
            </a:pPr>
            <a:endParaRPr lang="en-US" sz="2200">
              <a:solidFill>
                <a:schemeClr val="tx1"/>
              </a:solidFill>
            </a:endParaRPr>
          </a:p>
          <a:p>
            <a:pPr marL="114300" indent="-342900">
              <a:spcBef>
                <a:spcPts val="0"/>
              </a:spcBef>
              <a:buFont typeface="Wingdings" panose="020B0604020202020204" pitchFamily="34" charset="0"/>
              <a:buChar char="v"/>
              <a:defRPr/>
            </a:pPr>
            <a:r>
              <a:rPr lang="en-US" sz="2200">
                <a:solidFill>
                  <a:srgbClr val="3E788C"/>
                </a:solidFill>
              </a:rPr>
              <a:t>The goal of grooming is to build trust. Some ways grooming can happen to gain the trust of women and girls includes: </a:t>
            </a:r>
          </a:p>
          <a:p>
            <a:pPr marL="0" indent="0">
              <a:spcBef>
                <a:spcPts val="0"/>
              </a:spcBef>
              <a:buNone/>
              <a:defRPr/>
            </a:pPr>
            <a:endParaRPr lang="en-US" sz="2200">
              <a:solidFill>
                <a:srgbClr val="3E788C"/>
              </a:solidFill>
            </a:endParaRPr>
          </a:p>
          <a:p>
            <a:pPr lvl="1">
              <a:buFont typeface="Wingdings" panose="020B0604020202020204" pitchFamily="34" charset="0"/>
              <a:buChar char="v"/>
              <a:defRPr/>
            </a:pPr>
            <a:r>
              <a:rPr lang="en-US" sz="2200">
                <a:solidFill>
                  <a:srgbClr val="3CB6C7"/>
                </a:solidFill>
              </a:rPr>
              <a:t>‘Love-bombing’, giving lots of attention and gifts </a:t>
            </a:r>
          </a:p>
          <a:p>
            <a:pPr lvl="1">
              <a:buFont typeface="Wingdings" panose="020B0604020202020204" pitchFamily="34" charset="0"/>
              <a:buChar char="v"/>
              <a:defRPr/>
            </a:pPr>
            <a:r>
              <a:rPr lang="en-US" sz="2200">
                <a:solidFill>
                  <a:srgbClr val="3CB6C7"/>
                </a:solidFill>
              </a:rPr>
              <a:t>Giving them drugs </a:t>
            </a:r>
          </a:p>
          <a:p>
            <a:pPr lvl="1">
              <a:buFont typeface="Wingdings" panose="020B0604020202020204" pitchFamily="34" charset="0"/>
              <a:buChar char="v"/>
              <a:defRPr/>
            </a:pPr>
            <a:r>
              <a:rPr lang="en-US" sz="2200">
                <a:solidFill>
                  <a:srgbClr val="3CB6C7"/>
                </a:solidFill>
              </a:rPr>
              <a:t>Giving them items that they need </a:t>
            </a:r>
          </a:p>
          <a:p>
            <a:pPr lvl="1">
              <a:buFont typeface="Wingdings" panose="020B0604020202020204" pitchFamily="34" charset="0"/>
              <a:buChar char="v"/>
              <a:defRPr/>
            </a:pPr>
            <a:r>
              <a:rPr lang="en-US" sz="2200">
                <a:solidFill>
                  <a:srgbClr val="3CB6C7"/>
                </a:solidFill>
              </a:rPr>
              <a:t>Using a position of power to control someone</a:t>
            </a:r>
          </a:p>
          <a:p>
            <a:pPr marL="342900" indent="-342900">
              <a:buFont typeface="Wingdings" panose="020B0604020202020204" pitchFamily="34" charset="0"/>
              <a:buChar char="v"/>
              <a:defRPr/>
            </a:pPr>
            <a:endParaRPr lang="en-US" sz="2200">
              <a:solidFill>
                <a:schemeClr val="tx1"/>
              </a:solidFill>
            </a:endParaRPr>
          </a:p>
          <a:p>
            <a:pPr marL="457200">
              <a:buFont typeface="Wingdings" panose="020B0604020202020204" pitchFamily="34" charset="0"/>
              <a:buChar char="v"/>
              <a:defRPr/>
            </a:pPr>
            <a:r>
              <a:rPr lang="en-US" sz="2200">
                <a:solidFill>
                  <a:srgbClr val="3E788C"/>
                </a:solidFill>
              </a:rPr>
              <a:t>Groomers use their position of power to slowly get women and girls to do things they might not want to do. </a:t>
            </a:r>
          </a:p>
          <a:p>
            <a:pPr marL="800100" lvl="1">
              <a:spcBef>
                <a:spcPts val="0"/>
              </a:spcBef>
              <a:buFont typeface="Arial" panose="020B0604020202020204" pitchFamily="34" charset="0"/>
              <a:buChar char="•"/>
              <a:defRPr/>
            </a:pPr>
            <a:endParaRPr lang="en-US" sz="1900">
              <a:solidFill>
                <a:schemeClr val="tx1"/>
              </a:solidFill>
            </a:endParaRPr>
          </a:p>
        </p:txBody>
      </p:sp>
    </p:spTree>
    <p:extLst>
      <p:ext uri="{BB962C8B-B14F-4D97-AF65-F5344CB8AC3E}">
        <p14:creationId xmlns:p14="http://schemas.microsoft.com/office/powerpoint/2010/main" val="2102798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Indigenous Women &amp; Exploitation</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4447308" y="221231"/>
            <a:ext cx="7066148" cy="6402773"/>
          </a:xfrm>
        </p:spPr>
        <p:txBody>
          <a:bodyPr vert="horz" lIns="91440" tIns="45720" rIns="91440" bIns="45720" rtlCol="0" anchor="ctr">
            <a:normAutofit/>
          </a:bodyPr>
          <a:lstStyle/>
          <a:p>
            <a:pPr marL="0" indent="0">
              <a:spcBef>
                <a:spcPts val="0"/>
              </a:spcBef>
              <a:buNone/>
              <a:defRPr/>
            </a:pPr>
            <a:r>
              <a:rPr lang="en-US" sz="3200" i="1">
                <a:solidFill>
                  <a:schemeClr val="tx1"/>
                </a:solidFill>
              </a:rPr>
              <a:t>Being Trafficked</a:t>
            </a:r>
          </a:p>
          <a:p>
            <a:pPr marL="0" indent="0">
              <a:buNone/>
              <a:defRPr/>
            </a:pPr>
            <a:r>
              <a:rPr lang="en-US" sz="2400">
                <a:solidFill>
                  <a:srgbClr val="3E788C"/>
                </a:solidFill>
              </a:rPr>
              <a:t>It is easy to become caught in a cycle of trafficking/exploitation before you know it because:</a:t>
            </a:r>
          </a:p>
          <a:p>
            <a:pPr marL="0" indent="0">
              <a:buNone/>
              <a:defRPr/>
            </a:pPr>
            <a:endParaRPr lang="en-US">
              <a:solidFill>
                <a:srgbClr val="3E788C"/>
              </a:solidFill>
            </a:endParaRPr>
          </a:p>
          <a:p>
            <a:pPr lvl="1">
              <a:buFont typeface="Wingdings" panose="020B0604020202020204" pitchFamily="34" charset="0"/>
              <a:buChar char="v"/>
              <a:defRPr/>
            </a:pPr>
            <a:r>
              <a:rPr lang="en-US">
                <a:solidFill>
                  <a:srgbClr val="3CB6C7"/>
                </a:solidFill>
              </a:rPr>
              <a:t>You trust the person asking you to do things you feel might be wrong</a:t>
            </a:r>
          </a:p>
          <a:p>
            <a:pPr lvl="1">
              <a:buFont typeface="Wingdings" panose="020B0604020202020204" pitchFamily="34" charset="0"/>
              <a:buChar char="v"/>
              <a:defRPr/>
            </a:pPr>
            <a:r>
              <a:rPr lang="en-US">
                <a:solidFill>
                  <a:srgbClr val="3CB6C7"/>
                </a:solidFill>
              </a:rPr>
              <a:t>You are being given items that you need but always for a cost</a:t>
            </a:r>
          </a:p>
          <a:p>
            <a:pPr lvl="1">
              <a:buFont typeface="Wingdings" panose="020B0604020202020204" pitchFamily="34" charset="0"/>
              <a:buChar char="v"/>
              <a:defRPr/>
            </a:pPr>
            <a:r>
              <a:rPr lang="en-US">
                <a:solidFill>
                  <a:srgbClr val="3CB6C7"/>
                </a:solidFill>
              </a:rPr>
              <a:t>You are being given drugs to sustain addictions</a:t>
            </a:r>
          </a:p>
          <a:p>
            <a:pPr lvl="1">
              <a:buFont typeface="Wingdings" panose="020B0604020202020204" pitchFamily="34" charset="0"/>
              <a:buChar char="v"/>
              <a:defRPr/>
            </a:pPr>
            <a:r>
              <a:rPr lang="en-US">
                <a:solidFill>
                  <a:srgbClr val="3CB6C7"/>
                </a:solidFill>
              </a:rPr>
              <a:t>You may like the feeling of the ‘fast life’ </a:t>
            </a:r>
          </a:p>
          <a:p>
            <a:pPr lvl="1">
              <a:buFont typeface="Wingdings" panose="020B0604020202020204" pitchFamily="34" charset="0"/>
              <a:buChar char="v"/>
              <a:defRPr/>
            </a:pPr>
            <a:r>
              <a:rPr lang="en-US">
                <a:solidFill>
                  <a:srgbClr val="3CB6C7"/>
                </a:solidFill>
              </a:rPr>
              <a:t>You like feeling needed and cared for</a:t>
            </a:r>
          </a:p>
          <a:p>
            <a:pPr lvl="1">
              <a:buFont typeface="Wingdings" panose="020B0604020202020204" pitchFamily="34" charset="0"/>
              <a:buChar char="v"/>
              <a:defRPr/>
            </a:pPr>
            <a:r>
              <a:rPr lang="en-US">
                <a:solidFill>
                  <a:srgbClr val="3CB6C7"/>
                </a:solidFill>
              </a:rPr>
              <a:t>You want nice things</a:t>
            </a:r>
          </a:p>
          <a:p>
            <a:pPr lvl="1">
              <a:buFont typeface="Wingdings" panose="020B0604020202020204" pitchFamily="34" charset="0"/>
              <a:buChar char="v"/>
              <a:defRPr/>
            </a:pPr>
            <a:r>
              <a:rPr lang="en-US">
                <a:solidFill>
                  <a:srgbClr val="3CB6C7"/>
                </a:solidFill>
              </a:rPr>
              <a:t>You grow up seeing family or friends doing it, so it seems normal</a:t>
            </a:r>
          </a:p>
          <a:p>
            <a:pPr marL="800100" lvl="1">
              <a:spcBef>
                <a:spcPts val="0"/>
              </a:spcBef>
              <a:buFont typeface="Arial" panose="020B0604020202020204" pitchFamily="34" charset="0"/>
              <a:buChar char="•"/>
              <a:defRPr/>
            </a:pPr>
            <a:endParaRPr lang="en-US" sz="1700">
              <a:solidFill>
                <a:schemeClr val="tx1"/>
              </a:solidFill>
            </a:endParaRPr>
          </a:p>
        </p:txBody>
      </p:sp>
    </p:spTree>
    <p:extLst>
      <p:ext uri="{BB962C8B-B14F-4D97-AF65-F5344CB8AC3E}">
        <p14:creationId xmlns:p14="http://schemas.microsoft.com/office/powerpoint/2010/main" val="3379003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38200" y="365125"/>
            <a:ext cx="7583715" cy="861106"/>
          </a:xfrm>
        </p:spPr>
        <p:txBody>
          <a:bodyPr vert="horz" lIns="91440" tIns="45720" rIns="91440" bIns="45720" rtlCol="0" anchor="ctr">
            <a:normAutofit/>
          </a:bodyPr>
          <a:lstStyle/>
          <a:p>
            <a:r>
              <a:rPr lang="en-US" sz="3100" kern="1200">
                <a:solidFill>
                  <a:schemeClr val="tx1"/>
                </a:solidFill>
                <a:latin typeface="+mj-lt"/>
                <a:ea typeface="+mj-ea"/>
                <a:cs typeface="+mj-cs"/>
              </a:rPr>
              <a:t>Indigenous Women &amp; Exploitation</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925285" y="1303111"/>
            <a:ext cx="10827657" cy="4956583"/>
          </a:xfrm>
        </p:spPr>
        <p:txBody>
          <a:bodyPr vert="horz" lIns="91440" tIns="45720" rIns="91440" bIns="45720" rtlCol="0" anchor="t">
            <a:normAutofit lnSpcReduction="10000"/>
          </a:bodyPr>
          <a:lstStyle/>
          <a:p>
            <a:pPr marL="0" indent="0">
              <a:spcBef>
                <a:spcPts val="0"/>
              </a:spcBef>
              <a:buNone/>
              <a:defRPr/>
            </a:pPr>
            <a:r>
              <a:rPr lang="en-US" i="1">
                <a:solidFill>
                  <a:schemeClr val="tx1"/>
                </a:solidFill>
              </a:rPr>
              <a:t>Being Trafficked</a:t>
            </a:r>
          </a:p>
          <a:p>
            <a:pPr marL="0" indent="0">
              <a:buNone/>
              <a:defRPr/>
            </a:pPr>
            <a:r>
              <a:rPr lang="en-US" sz="2400">
                <a:solidFill>
                  <a:srgbClr val="3E788C"/>
                </a:solidFill>
              </a:rPr>
              <a:t>Some tell-tale signs you might be being trafficked, controlled and/or exploited include:</a:t>
            </a:r>
          </a:p>
          <a:p>
            <a:pPr marL="0" indent="0">
              <a:buNone/>
              <a:defRPr/>
            </a:pPr>
            <a:endParaRPr lang="en-US">
              <a:solidFill>
                <a:srgbClr val="3E788C"/>
              </a:solidFill>
            </a:endParaRPr>
          </a:p>
          <a:p>
            <a:pPr lvl="1">
              <a:buFont typeface="Wingdings" panose="020B0604020202020204" pitchFamily="34" charset="0"/>
              <a:buChar char="v"/>
              <a:defRPr/>
            </a:pPr>
            <a:r>
              <a:rPr lang="en-US">
                <a:solidFill>
                  <a:srgbClr val="3CB6C7"/>
                </a:solidFill>
              </a:rPr>
              <a:t>You are never alone or feel like you are being watched all the time</a:t>
            </a:r>
          </a:p>
          <a:p>
            <a:pPr lvl="1">
              <a:buFont typeface="Wingdings" panose="020B0604020202020204" pitchFamily="34" charset="0"/>
              <a:buChar char="v"/>
              <a:defRPr/>
            </a:pPr>
            <a:r>
              <a:rPr lang="en-US">
                <a:solidFill>
                  <a:srgbClr val="3CB6C7"/>
                </a:solidFill>
              </a:rPr>
              <a:t>You have to report your actions to someone </a:t>
            </a:r>
          </a:p>
          <a:p>
            <a:pPr lvl="1">
              <a:buFont typeface="Wingdings" panose="020B0604020202020204" pitchFamily="34" charset="0"/>
              <a:buChar char="v"/>
              <a:defRPr/>
            </a:pPr>
            <a:r>
              <a:rPr lang="en-US">
                <a:solidFill>
                  <a:srgbClr val="3CB6C7"/>
                </a:solidFill>
              </a:rPr>
              <a:t>You have to keep in constant contact with someone </a:t>
            </a:r>
          </a:p>
          <a:p>
            <a:pPr lvl="1">
              <a:buFont typeface="Wingdings" panose="020B0604020202020204" pitchFamily="34" charset="0"/>
              <a:buChar char="v"/>
              <a:defRPr/>
            </a:pPr>
            <a:r>
              <a:rPr lang="en-US">
                <a:solidFill>
                  <a:srgbClr val="3CB6C7"/>
                </a:solidFill>
              </a:rPr>
              <a:t>You don’t have any privacy</a:t>
            </a:r>
          </a:p>
          <a:p>
            <a:pPr lvl="1">
              <a:buFont typeface="Wingdings" panose="020B0604020202020204" pitchFamily="34" charset="0"/>
              <a:buChar char="v"/>
              <a:defRPr/>
            </a:pPr>
            <a:r>
              <a:rPr lang="en-US">
                <a:solidFill>
                  <a:srgbClr val="3CB6C7"/>
                </a:solidFill>
              </a:rPr>
              <a:t>You are being offered drugs, housing, food, clothing, money or other gifts in exchange for sex or companionship</a:t>
            </a:r>
          </a:p>
          <a:p>
            <a:pPr lvl="1">
              <a:buFont typeface="Wingdings" panose="020B0604020202020204" pitchFamily="34" charset="0"/>
              <a:buChar char="v"/>
              <a:defRPr/>
            </a:pPr>
            <a:r>
              <a:rPr lang="en-US">
                <a:solidFill>
                  <a:srgbClr val="3CB6C7"/>
                </a:solidFill>
              </a:rPr>
              <a:t>There’s someone you care about and think cares about you but everything they do for you has a price</a:t>
            </a:r>
          </a:p>
          <a:p>
            <a:pPr lvl="1">
              <a:buFont typeface="Wingdings" panose="020B0604020202020204" pitchFamily="34" charset="0"/>
              <a:buChar char="v"/>
              <a:defRPr/>
            </a:pPr>
            <a:r>
              <a:rPr lang="en-US">
                <a:solidFill>
                  <a:srgbClr val="3CB6C7"/>
                </a:solidFill>
              </a:rPr>
              <a:t>You don’t ever feel safe</a:t>
            </a:r>
          </a:p>
          <a:p>
            <a:pPr marL="0">
              <a:spcBef>
                <a:spcPts val="0"/>
              </a:spcBef>
              <a:buFont typeface="Arial" panose="020B0604020202020204" pitchFamily="34" charset="0"/>
              <a:buChar char="•"/>
              <a:defRPr/>
            </a:pPr>
            <a:endParaRPr lang="en-US" sz="1500">
              <a:solidFill>
                <a:schemeClr val="tx1"/>
              </a:solidFill>
            </a:endParaRPr>
          </a:p>
          <a:p>
            <a:pPr>
              <a:buFont typeface="Arial" panose="020B0604020202020204" pitchFamily="34" charset="0"/>
              <a:buChar char="•"/>
              <a:defRPr/>
            </a:pPr>
            <a:endParaRPr lang="en-US" sz="1500">
              <a:solidFill>
                <a:schemeClr val="tx1"/>
              </a:solidFill>
            </a:endParaRPr>
          </a:p>
          <a:p>
            <a:pPr>
              <a:buFont typeface="Arial" panose="020B0604020202020204" pitchFamily="34" charset="0"/>
              <a:buChar char="•"/>
              <a:defRPr/>
            </a:pPr>
            <a:endParaRPr lang="en-US" sz="1500">
              <a:solidFill>
                <a:schemeClr val="tx1"/>
              </a:solidFill>
            </a:endParaRPr>
          </a:p>
          <a:p>
            <a:pPr marL="457200">
              <a:spcBef>
                <a:spcPts val="0"/>
              </a:spcBef>
              <a:buFont typeface="Arial" panose="020B0604020202020204" pitchFamily="34" charset="0"/>
              <a:buChar char="•"/>
              <a:defRPr/>
            </a:pPr>
            <a:endParaRPr lang="en-US" sz="1500">
              <a:solidFill>
                <a:schemeClr val="tx1"/>
              </a:solidFill>
            </a:endParaRPr>
          </a:p>
          <a:p>
            <a:pPr marL="800100" lvl="1">
              <a:spcBef>
                <a:spcPts val="0"/>
              </a:spcBef>
              <a:buFont typeface="Arial" panose="020B0604020202020204" pitchFamily="34" charset="0"/>
              <a:buChar char="•"/>
              <a:defRPr/>
            </a:pPr>
            <a:endParaRPr lang="en-US" sz="1500">
              <a:solidFill>
                <a:schemeClr val="tx1"/>
              </a:solidFill>
            </a:endParaRPr>
          </a:p>
        </p:txBody>
      </p:sp>
    </p:spTree>
    <p:extLst>
      <p:ext uri="{BB962C8B-B14F-4D97-AF65-F5344CB8AC3E}">
        <p14:creationId xmlns:p14="http://schemas.microsoft.com/office/powerpoint/2010/main" val="2047414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8DDA986-B6EE-4642-AC60-0490373E69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Rectangle 11">
            <a:extLst>
              <a:ext uri="{FF2B5EF4-FFF2-40B4-BE49-F238E27FC236}">
                <a16:creationId xmlns:a16="http://schemas.microsoft.com/office/drawing/2014/main" id="{80B62878-12EF-4E97-A284-47BAFC30D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Rectangle 13">
            <a:extLst>
              <a:ext uri="{FF2B5EF4-FFF2-40B4-BE49-F238E27FC236}">
                <a16:creationId xmlns:a16="http://schemas.microsoft.com/office/drawing/2014/main" id="{6D79188D-1ED5-4705-B8C7-5D6FB7670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5514" y="685800"/>
            <a:ext cx="10800972"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1659597" y="962143"/>
            <a:ext cx="8959893" cy="593720"/>
          </a:xfrm>
        </p:spPr>
        <p:txBody>
          <a:bodyPr vert="horz" lIns="91440" tIns="45720" rIns="91440" bIns="45720" rtlCol="0" anchor="b">
            <a:normAutofit/>
          </a:bodyPr>
          <a:lstStyle/>
          <a:p>
            <a:pPr algn="ctr"/>
            <a:r>
              <a:rPr lang="en-US" sz="3400" kern="1200">
                <a:solidFill>
                  <a:srgbClr val="00587F"/>
                </a:solidFill>
                <a:latin typeface="+mj-lt"/>
                <a:ea typeface="+mj-ea"/>
                <a:cs typeface="+mj-cs"/>
              </a:rPr>
              <a:t>Indigenous Women &amp; Exploitation</a:t>
            </a:r>
          </a:p>
        </p:txBody>
      </p:sp>
      <p:sp>
        <p:nvSpPr>
          <p:cNvPr id="5" name="Content Placeholder 4"/>
          <p:cNvSpPr>
            <a:spLocks noGrp="1"/>
          </p:cNvSpPr>
          <p:nvPr>
            <p:ph sz="half" idx="1"/>
          </p:nvPr>
        </p:nvSpPr>
        <p:spPr>
          <a:xfrm>
            <a:off x="1122569" y="1719086"/>
            <a:ext cx="9453377" cy="4009859"/>
          </a:xfrm>
        </p:spPr>
        <p:txBody>
          <a:bodyPr vert="horz" lIns="91440" tIns="45720" rIns="91440" bIns="45720" rtlCol="0" anchor="t">
            <a:normAutofit lnSpcReduction="10000"/>
          </a:bodyPr>
          <a:lstStyle/>
          <a:p>
            <a:pPr marL="0" indent="0">
              <a:spcBef>
                <a:spcPts val="0"/>
              </a:spcBef>
              <a:buNone/>
              <a:defRPr/>
            </a:pPr>
            <a:r>
              <a:rPr lang="en-US" i="1">
                <a:solidFill>
                  <a:srgbClr val="00587F"/>
                </a:solidFill>
              </a:rPr>
              <a:t>Being Trafficked</a:t>
            </a:r>
          </a:p>
          <a:p>
            <a:pPr marL="0" indent="0">
              <a:buNone/>
              <a:defRPr/>
            </a:pPr>
            <a:r>
              <a:rPr lang="en-US" sz="2400">
                <a:solidFill>
                  <a:srgbClr val="3E788C"/>
                </a:solidFill>
              </a:rPr>
              <a:t>Some tell-tale signs someone you know might be being trafficked, controlled and/or exploited include: </a:t>
            </a:r>
          </a:p>
          <a:p>
            <a:pPr marL="0" indent="0">
              <a:buNone/>
              <a:defRPr/>
            </a:pPr>
            <a:endParaRPr lang="en-US">
              <a:solidFill>
                <a:srgbClr val="3E788C"/>
              </a:solidFill>
            </a:endParaRPr>
          </a:p>
          <a:p>
            <a:pPr marL="1028700" lvl="1" indent="-342900">
              <a:buFont typeface="Wingdings" panose="020B0604020202020204" pitchFamily="34" charset="0"/>
              <a:buChar char="v"/>
              <a:defRPr/>
            </a:pPr>
            <a:r>
              <a:rPr lang="en-US">
                <a:solidFill>
                  <a:srgbClr val="3CB6C7"/>
                </a:solidFill>
              </a:rPr>
              <a:t>A loved one often goes missing </a:t>
            </a:r>
          </a:p>
          <a:p>
            <a:pPr marL="1028700" lvl="1" indent="-342900">
              <a:buFont typeface="Wingdings" panose="020B0604020202020204" pitchFamily="34" charset="0"/>
              <a:buChar char="v"/>
              <a:defRPr/>
            </a:pPr>
            <a:r>
              <a:rPr lang="en-US">
                <a:solidFill>
                  <a:srgbClr val="3CB6C7"/>
                </a:solidFill>
              </a:rPr>
              <a:t>They have new friends or boyfriends but don’t give any details about who they are </a:t>
            </a:r>
          </a:p>
          <a:p>
            <a:pPr marL="1028700" lvl="1" indent="-342900">
              <a:buFont typeface="Wingdings" panose="020B0604020202020204" pitchFamily="34" charset="0"/>
              <a:buChar char="v"/>
              <a:defRPr/>
            </a:pPr>
            <a:r>
              <a:rPr lang="en-US">
                <a:solidFill>
                  <a:srgbClr val="3CB6C7"/>
                </a:solidFill>
              </a:rPr>
              <a:t>They seem to have new things but you’re not sure how they paid for them </a:t>
            </a:r>
          </a:p>
          <a:p>
            <a:pPr marL="1028700" lvl="1" indent="-342900">
              <a:buFont typeface="Wingdings" panose="020B0604020202020204" pitchFamily="34" charset="0"/>
              <a:buChar char="v"/>
              <a:defRPr/>
            </a:pPr>
            <a:r>
              <a:rPr lang="en-US">
                <a:solidFill>
                  <a:srgbClr val="3CB6C7"/>
                </a:solidFill>
              </a:rPr>
              <a:t>They say that “someone is taking care of them” or they are “owned” by someone</a:t>
            </a:r>
          </a:p>
          <a:p>
            <a:pPr marL="0">
              <a:spcBef>
                <a:spcPts val="0"/>
              </a:spcBef>
              <a:buFont typeface="Arial" panose="020B0604020202020204" pitchFamily="34" charset="0"/>
              <a:buChar char="•"/>
              <a:defRPr/>
            </a:pPr>
            <a:endParaRPr lang="en-US" sz="1900">
              <a:solidFill>
                <a:schemeClr val="tx1">
                  <a:lumMod val="65000"/>
                  <a:lumOff val="35000"/>
                </a:schemeClr>
              </a:solidFill>
            </a:endParaRPr>
          </a:p>
          <a:p>
            <a:pPr marL="0">
              <a:spcBef>
                <a:spcPts val="0"/>
              </a:spcBef>
              <a:buFont typeface="Arial" panose="020B0604020202020204" pitchFamily="34" charset="0"/>
              <a:buChar char="•"/>
              <a:defRPr/>
            </a:pPr>
            <a:endParaRPr lang="en-US" sz="1900">
              <a:solidFill>
                <a:schemeClr val="tx1">
                  <a:lumMod val="65000"/>
                  <a:lumOff val="35000"/>
                </a:schemeClr>
              </a:solidFill>
            </a:endParaRPr>
          </a:p>
          <a:p>
            <a:pPr>
              <a:buFont typeface="Arial" panose="020B0604020202020204" pitchFamily="34" charset="0"/>
              <a:buChar char="•"/>
              <a:defRPr/>
            </a:pPr>
            <a:endParaRPr lang="en-US" sz="1900">
              <a:solidFill>
                <a:schemeClr val="tx1">
                  <a:lumMod val="65000"/>
                  <a:lumOff val="35000"/>
                </a:schemeClr>
              </a:solidFill>
            </a:endParaRPr>
          </a:p>
          <a:p>
            <a:pPr>
              <a:buFont typeface="Arial" panose="020B0604020202020204" pitchFamily="34" charset="0"/>
              <a:buChar char="•"/>
              <a:defRPr/>
            </a:pPr>
            <a:endParaRPr lang="en-US" sz="1900">
              <a:solidFill>
                <a:schemeClr val="tx1">
                  <a:lumMod val="65000"/>
                  <a:lumOff val="35000"/>
                </a:schemeClr>
              </a:solidFill>
            </a:endParaRPr>
          </a:p>
          <a:p>
            <a:pPr marL="457200">
              <a:spcBef>
                <a:spcPts val="0"/>
              </a:spcBef>
              <a:buFont typeface="Arial" panose="020B0604020202020204" pitchFamily="34" charset="0"/>
              <a:buChar char="•"/>
              <a:defRPr/>
            </a:pPr>
            <a:endParaRPr lang="en-US" sz="1900">
              <a:solidFill>
                <a:schemeClr val="tx1">
                  <a:lumMod val="65000"/>
                  <a:lumOff val="35000"/>
                </a:schemeClr>
              </a:solidFill>
            </a:endParaRPr>
          </a:p>
          <a:p>
            <a:pPr marL="800100" lvl="1">
              <a:spcBef>
                <a:spcPts val="0"/>
              </a:spcBef>
              <a:buFont typeface="Arial" panose="020B0604020202020204" pitchFamily="34" charset="0"/>
              <a:buChar char="•"/>
              <a:defRPr/>
            </a:pPr>
            <a:endParaRPr lang="en-US" sz="1900">
              <a:solidFill>
                <a:schemeClr val="tx1">
                  <a:lumMod val="65000"/>
                  <a:lumOff val="35000"/>
                </a:schemeClr>
              </a:solidFill>
            </a:endParaRPr>
          </a:p>
        </p:txBody>
      </p:sp>
    </p:spTree>
    <p:extLst>
      <p:ext uri="{BB962C8B-B14F-4D97-AF65-F5344CB8AC3E}">
        <p14:creationId xmlns:p14="http://schemas.microsoft.com/office/powerpoint/2010/main" val="709411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Freeform: Shape 13">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41248" y="704850"/>
            <a:ext cx="3785616" cy="2978150"/>
          </a:xfrm>
        </p:spPr>
        <p:txBody>
          <a:bodyPr vert="horz" lIns="91440" tIns="45720" rIns="91440" bIns="45720" rtlCol="0" anchor="b">
            <a:normAutofit/>
          </a:bodyPr>
          <a:lstStyle/>
          <a:p>
            <a:r>
              <a:rPr lang="en-US" sz="4400" kern="1200">
                <a:solidFill>
                  <a:schemeClr val="tx1"/>
                </a:solidFill>
                <a:latin typeface="+mj-lt"/>
                <a:ea typeface="+mj-ea"/>
                <a:cs typeface="+mj-cs"/>
              </a:rPr>
              <a:t>Indigenous Women &amp; Exploitation</a:t>
            </a:r>
          </a:p>
        </p:txBody>
      </p:sp>
      <p:sp>
        <p:nvSpPr>
          <p:cNvPr id="5" name="Content Placeholder 4"/>
          <p:cNvSpPr>
            <a:spLocks noGrp="1"/>
          </p:cNvSpPr>
          <p:nvPr>
            <p:ph sz="half" idx="1"/>
          </p:nvPr>
        </p:nvSpPr>
        <p:spPr>
          <a:xfrm>
            <a:off x="5921366" y="501650"/>
            <a:ext cx="6098721" cy="5948135"/>
          </a:xfrm>
        </p:spPr>
        <p:txBody>
          <a:bodyPr vert="horz" lIns="91440" tIns="45720" rIns="91440" bIns="45720" rtlCol="0" anchor="ctr">
            <a:normAutofit lnSpcReduction="10000"/>
          </a:bodyPr>
          <a:lstStyle/>
          <a:p>
            <a:pPr marL="0" indent="0">
              <a:spcBef>
                <a:spcPts val="0"/>
              </a:spcBef>
              <a:buNone/>
              <a:defRPr/>
            </a:pPr>
            <a:r>
              <a:rPr lang="en-US" sz="3500" i="1">
                <a:solidFill>
                  <a:schemeClr val="bg1"/>
                </a:solidFill>
              </a:rPr>
              <a:t>Being Trafficked</a:t>
            </a:r>
          </a:p>
          <a:p>
            <a:pPr marL="0">
              <a:spcBef>
                <a:spcPts val="0"/>
              </a:spcBef>
              <a:buFont typeface="Arial" panose="020B0604020202020204" pitchFamily="34" charset="0"/>
              <a:buChar char="•"/>
              <a:defRPr/>
            </a:pPr>
            <a:endParaRPr lang="en-US" sz="2100">
              <a:solidFill>
                <a:schemeClr val="bg1"/>
              </a:solidFill>
            </a:endParaRPr>
          </a:p>
          <a:p>
            <a:pPr marL="0" indent="0">
              <a:buNone/>
              <a:defRPr/>
            </a:pPr>
            <a:r>
              <a:rPr lang="en-US" sz="2400">
                <a:solidFill>
                  <a:srgbClr val="3E788C"/>
                </a:solidFill>
              </a:rPr>
              <a:t>If you suspect you, or someone you know might be being trafficked, controlled and/or exploited, here are some steps you can take: </a:t>
            </a:r>
          </a:p>
          <a:p>
            <a:pPr marL="0" indent="0">
              <a:buNone/>
              <a:defRPr/>
            </a:pPr>
            <a:endParaRPr lang="en-US" sz="2400">
              <a:solidFill>
                <a:srgbClr val="3E788C"/>
              </a:solidFill>
            </a:endParaRPr>
          </a:p>
          <a:p>
            <a:pPr marL="457200">
              <a:buFont typeface="Wingdings" panose="020B0604020202020204" pitchFamily="34" charset="0"/>
              <a:buChar char="v"/>
              <a:defRPr/>
            </a:pPr>
            <a:r>
              <a:rPr lang="en-US" sz="2400">
                <a:solidFill>
                  <a:srgbClr val="3CB6C7"/>
                </a:solidFill>
              </a:rPr>
              <a:t>Call the Canadian Human Trafficking Hotline: </a:t>
            </a:r>
            <a:r>
              <a:rPr lang="en-US" sz="2600" b="1">
                <a:solidFill>
                  <a:srgbClr val="3CB6C7"/>
                </a:solidFill>
              </a:rPr>
              <a:t>(1-833-900-1010) </a:t>
            </a:r>
          </a:p>
          <a:p>
            <a:pPr indent="0">
              <a:buNone/>
              <a:defRPr/>
            </a:pPr>
            <a:endParaRPr lang="en-US" sz="2400" b="1">
              <a:solidFill>
                <a:srgbClr val="3CB6C7"/>
              </a:solidFill>
            </a:endParaRPr>
          </a:p>
          <a:p>
            <a:pPr marL="457200">
              <a:buFont typeface="Wingdings" panose="020B0604020202020204" pitchFamily="34" charset="0"/>
              <a:buChar char="v"/>
              <a:defRPr/>
            </a:pPr>
            <a:r>
              <a:rPr lang="en-US" sz="2400">
                <a:solidFill>
                  <a:srgbClr val="3CB6C7"/>
                </a:solidFill>
              </a:rPr>
              <a:t>Find a support service who can offer you a safe space </a:t>
            </a:r>
          </a:p>
          <a:p>
            <a:pPr indent="0">
              <a:buNone/>
              <a:defRPr/>
            </a:pPr>
            <a:endParaRPr lang="en-US" sz="2400">
              <a:solidFill>
                <a:srgbClr val="3CB6C7"/>
              </a:solidFill>
            </a:endParaRPr>
          </a:p>
          <a:p>
            <a:pPr marL="457200">
              <a:buFont typeface="Wingdings" panose="020B0604020202020204" pitchFamily="34" charset="0"/>
              <a:buChar char="v"/>
              <a:defRPr/>
            </a:pPr>
            <a:r>
              <a:rPr lang="en-US" sz="2400">
                <a:solidFill>
                  <a:srgbClr val="3CB6C7"/>
                </a:solidFill>
              </a:rPr>
              <a:t>Connect with survivors who can help you</a:t>
            </a:r>
          </a:p>
        </p:txBody>
      </p:sp>
    </p:spTree>
    <p:extLst>
      <p:ext uri="{BB962C8B-B14F-4D97-AF65-F5344CB8AC3E}">
        <p14:creationId xmlns:p14="http://schemas.microsoft.com/office/powerpoint/2010/main" val="336507690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94CA05A-7F1A-485B-BC6F-D451C92CD820}"/>
              </a:ext>
            </a:extLst>
          </p:cNvPr>
          <p:cNvSpPr>
            <a:spLocks noGrp="1"/>
          </p:cNvSpPr>
          <p:nvPr>
            <p:ph type="title"/>
          </p:nvPr>
        </p:nvSpPr>
        <p:spPr>
          <a:xfrm>
            <a:off x="418495" y="24191"/>
            <a:ext cx="10897809" cy="1019623"/>
          </a:xfrm>
        </p:spPr>
        <p:txBody>
          <a:bodyPr vert="horz" lIns="91440" tIns="45720" rIns="91440" bIns="45720" rtlCol="0" anchor="ctr">
            <a:normAutofit/>
          </a:bodyPr>
          <a:lstStyle/>
          <a:p>
            <a:r>
              <a:rPr lang="en-US" sz="3100" kern="1200">
                <a:solidFill>
                  <a:schemeClr val="tx1"/>
                </a:solidFill>
                <a:latin typeface="+mj-lt"/>
                <a:ea typeface="+mj-ea"/>
                <a:cs typeface="+mj-cs"/>
              </a:rPr>
              <a:t>Key Terms</a:t>
            </a:r>
          </a:p>
        </p:txBody>
      </p:sp>
      <p:sp>
        <p:nvSpPr>
          <p:cNvPr id="3" name="Content Placeholder 2">
            <a:extLst>
              <a:ext uri="{FF2B5EF4-FFF2-40B4-BE49-F238E27FC236}">
                <a16:creationId xmlns:a16="http://schemas.microsoft.com/office/drawing/2014/main" id="{66848715-2091-4BF2-9181-ABACC0DA1B1D}"/>
              </a:ext>
            </a:extLst>
          </p:cNvPr>
          <p:cNvSpPr>
            <a:spLocks noGrp="1"/>
          </p:cNvSpPr>
          <p:nvPr>
            <p:ph sz="half" idx="1"/>
          </p:nvPr>
        </p:nvSpPr>
        <p:spPr>
          <a:xfrm>
            <a:off x="418495" y="1050010"/>
            <a:ext cx="10905066" cy="4974553"/>
          </a:xfrm>
        </p:spPr>
        <p:txBody>
          <a:bodyPr vert="horz" lIns="91440" tIns="45720" rIns="91440" bIns="45720" rtlCol="0" anchor="t">
            <a:normAutofit/>
          </a:bodyPr>
          <a:lstStyle/>
          <a:p>
            <a:pPr marL="0" indent="0">
              <a:spcBef>
                <a:spcPts val="0"/>
              </a:spcBef>
              <a:buNone/>
            </a:pPr>
            <a:r>
              <a:rPr lang="en-US" sz="2200" b="1">
                <a:solidFill>
                  <a:schemeClr val="tx1"/>
                </a:solidFill>
              </a:rPr>
              <a:t>Imperialism: </a:t>
            </a:r>
            <a:r>
              <a:rPr lang="en-US" sz="2200">
                <a:solidFill>
                  <a:srgbClr val="3E788C"/>
                </a:solidFill>
              </a:rPr>
              <a:t>When a country takes over another country, including its people and resources, so the controlling country can make money.</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Intergenerational Trauma:</a:t>
            </a:r>
            <a:r>
              <a:rPr lang="en-US" sz="2200">
                <a:solidFill>
                  <a:schemeClr val="tx1"/>
                </a:solidFill>
              </a:rPr>
              <a:t> </a:t>
            </a:r>
            <a:r>
              <a:rPr lang="en-US" sz="2200">
                <a:solidFill>
                  <a:srgbClr val="3E788C"/>
                </a:solidFill>
              </a:rPr>
              <a:t>When one generation experiences trauma, and passes it on to the next generations. This trauma can be passed on through the parenting style and/or </a:t>
            </a:r>
            <a:r>
              <a:rPr lang="en-US" sz="2200" err="1">
                <a:solidFill>
                  <a:srgbClr val="3E788C"/>
                </a:solidFill>
              </a:rPr>
              <a:t>behaviours</a:t>
            </a:r>
            <a:r>
              <a:rPr lang="en-US" sz="2200">
                <a:solidFill>
                  <a:srgbClr val="3E788C"/>
                </a:solidFill>
              </a:rPr>
              <a:t> of the first generation.</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Patriarchy: </a:t>
            </a:r>
            <a:r>
              <a:rPr lang="en-US" sz="2200">
                <a:solidFill>
                  <a:srgbClr val="3E788C"/>
                </a:solidFill>
              </a:rPr>
              <a:t>A social system of unequal relations that gives men more power and privilege than women. </a:t>
            </a:r>
          </a:p>
          <a:p>
            <a:pPr>
              <a:spcBef>
                <a:spcPts val="0"/>
              </a:spcBef>
              <a:buFont typeface="Arial" panose="020B0604020202020204" pitchFamily="34" charset="0"/>
              <a:buChar char="•"/>
            </a:pPr>
            <a:endParaRPr lang="en-US" sz="2200">
              <a:solidFill>
                <a:schemeClr val="tx1"/>
              </a:solidFill>
            </a:endParaRPr>
          </a:p>
          <a:p>
            <a:pPr marL="0" indent="0">
              <a:spcBef>
                <a:spcPts val="0"/>
              </a:spcBef>
              <a:buNone/>
            </a:pPr>
            <a:r>
              <a:rPr lang="en-US" sz="2200" b="1">
                <a:solidFill>
                  <a:schemeClr val="tx1"/>
                </a:solidFill>
              </a:rPr>
              <a:t>Racism:</a:t>
            </a:r>
            <a:r>
              <a:rPr lang="en-US" sz="2200">
                <a:solidFill>
                  <a:schemeClr val="tx1"/>
                </a:solidFill>
              </a:rPr>
              <a:t> </a:t>
            </a:r>
            <a:r>
              <a:rPr lang="en-US" sz="2200">
                <a:solidFill>
                  <a:srgbClr val="3E788C"/>
                </a:solidFill>
              </a:rPr>
              <a:t>Taking discriminatory beliefs and turning them into practice that can be seen in laws that protects one group of people over another. </a:t>
            </a:r>
          </a:p>
          <a:p>
            <a:pPr marL="0" indent="0">
              <a:spcBef>
                <a:spcPts val="0"/>
              </a:spcBef>
              <a:buNone/>
            </a:pPr>
            <a:endParaRPr lang="en-US" sz="2200">
              <a:solidFill>
                <a:srgbClr val="3E788C"/>
              </a:solidFill>
            </a:endParaRPr>
          </a:p>
          <a:p>
            <a:pPr marL="0" indent="0">
              <a:spcBef>
                <a:spcPts val="0"/>
              </a:spcBef>
              <a:buNone/>
            </a:pPr>
            <a:r>
              <a:rPr lang="en-CA" sz="2200" b="1">
                <a:solidFill>
                  <a:srgbClr val="00587F"/>
                </a:solidFill>
              </a:rPr>
              <a:t>Settler: </a:t>
            </a:r>
            <a:r>
              <a:rPr lang="en-CA" sz="2200">
                <a:solidFill>
                  <a:srgbClr val="3E788C"/>
                </a:solidFill>
              </a:rPr>
              <a:t>A person who comes to live on a land that they do not historically come from, and which belongs to another people.</a:t>
            </a:r>
            <a:endParaRPr lang="en-US" sz="2200">
              <a:solidFill>
                <a:srgbClr val="3E788C"/>
              </a:solidFill>
            </a:endParaRPr>
          </a:p>
          <a:p>
            <a:pPr marL="0" indent="0">
              <a:spcBef>
                <a:spcPts val="0"/>
              </a:spcBef>
              <a:buNone/>
            </a:pPr>
            <a:endParaRPr lang="en-US" sz="2400">
              <a:solidFill>
                <a:srgbClr val="3E788C"/>
              </a:solidFill>
            </a:endParaRPr>
          </a:p>
          <a:p>
            <a:pPr marL="0" indent="0">
              <a:spcBef>
                <a:spcPts val="0"/>
              </a:spcBef>
              <a:buNone/>
            </a:pPr>
            <a:endParaRPr lang="en-US" sz="2400">
              <a:solidFill>
                <a:srgbClr val="3E788C"/>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a:p>
            <a:pPr>
              <a:buFont typeface="Arial" panose="020B0604020202020204" pitchFamily="34" charset="0"/>
              <a:buChar char="•"/>
            </a:pPr>
            <a:endParaRPr lang="en-US" sz="2000">
              <a:solidFill>
                <a:schemeClr val="tx1"/>
              </a:solidFill>
            </a:endParaRP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79247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nvGrpSpPr>
          <p:cNvPr id="35" name="Group 34">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6"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1"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2"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3"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58" name="Rectangle 57">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2285275" y="282448"/>
            <a:ext cx="8709006" cy="799012"/>
          </a:xfrm>
        </p:spPr>
        <p:txBody>
          <a:bodyPr vert="horz" lIns="91440" tIns="45720" rIns="91440" bIns="45720" rtlCol="0" anchor="t">
            <a:normAutofit/>
          </a:bodyPr>
          <a:lstStyle/>
          <a:p>
            <a:r>
              <a:rPr lang="en-US" sz="3400" kern="1200">
                <a:solidFill>
                  <a:srgbClr val="00587F"/>
                </a:solidFill>
                <a:latin typeface="+mj-lt"/>
                <a:ea typeface="+mj-ea"/>
                <a:cs typeface="+mj-cs"/>
              </a:rPr>
              <a:t>Indigenous Women &amp; Exploitation</a:t>
            </a:r>
          </a:p>
        </p:txBody>
      </p:sp>
      <p:sp>
        <p:nvSpPr>
          <p:cNvPr id="60" name="Isosceles Triangle 59">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2285275" y="1081025"/>
            <a:ext cx="9608891" cy="5356931"/>
          </a:xfrm>
        </p:spPr>
        <p:txBody>
          <a:bodyPr vert="horz" lIns="91440" tIns="45720" rIns="91440" bIns="45720" rtlCol="0" anchor="t">
            <a:normAutofit/>
          </a:bodyPr>
          <a:lstStyle/>
          <a:p>
            <a:pPr marL="0" indent="0">
              <a:spcBef>
                <a:spcPts val="0"/>
              </a:spcBef>
              <a:buNone/>
              <a:defRPr/>
            </a:pPr>
            <a:r>
              <a:rPr lang="en-US" i="1">
                <a:solidFill>
                  <a:schemeClr val="tx1"/>
                </a:solidFill>
              </a:rPr>
              <a:t>Exiting</a:t>
            </a:r>
          </a:p>
          <a:p>
            <a:pPr marL="0">
              <a:spcBef>
                <a:spcPts val="0"/>
              </a:spcBef>
              <a:buFont typeface="Arial" panose="020B0604020202020204" pitchFamily="34" charset="0"/>
              <a:buChar char="•"/>
              <a:defRPr/>
            </a:pPr>
            <a:endParaRPr lang="en-US" sz="1400">
              <a:solidFill>
                <a:schemeClr val="tx1"/>
              </a:solidFill>
            </a:endParaRPr>
          </a:p>
          <a:p>
            <a:pPr marL="0" indent="0">
              <a:buNone/>
              <a:defRPr/>
            </a:pPr>
            <a:r>
              <a:rPr lang="en-US" sz="2200">
                <a:solidFill>
                  <a:srgbClr val="3E788C"/>
                </a:solidFill>
              </a:rPr>
              <a:t>Exiting means escaping a trafficker or leaving behind the lifestyle of exploitation. Everyone will have a different support that helps them exit. Some supports that may be helpful include, but aren’t limited to:</a:t>
            </a:r>
          </a:p>
          <a:p>
            <a:pPr lvl="1">
              <a:buFont typeface="Wingdings" panose="020B0604020202020204" pitchFamily="34" charset="0"/>
              <a:buChar char="v"/>
              <a:defRPr/>
            </a:pPr>
            <a:r>
              <a:rPr lang="en-US" sz="2200">
                <a:solidFill>
                  <a:srgbClr val="3CB6C7"/>
                </a:solidFill>
              </a:rPr>
              <a:t>Indigenous-run programs that support exiting</a:t>
            </a:r>
          </a:p>
          <a:p>
            <a:pPr lvl="1">
              <a:buFont typeface="Wingdings" panose="020B0604020202020204" pitchFamily="34" charset="0"/>
              <a:buChar char="v"/>
              <a:defRPr/>
            </a:pPr>
            <a:r>
              <a:rPr lang="en-US" sz="2200">
                <a:solidFill>
                  <a:srgbClr val="3CB6C7"/>
                </a:solidFill>
              </a:rPr>
              <a:t>Connecting with other survivors </a:t>
            </a:r>
          </a:p>
          <a:p>
            <a:pPr lvl="1">
              <a:buFont typeface="Wingdings" panose="020B0604020202020204" pitchFamily="34" charset="0"/>
              <a:buChar char="v"/>
              <a:defRPr/>
            </a:pPr>
            <a:r>
              <a:rPr lang="en-US" sz="2200">
                <a:solidFill>
                  <a:srgbClr val="3CB6C7"/>
                </a:solidFill>
              </a:rPr>
              <a:t>Learning about poverty and ways you can live a different life </a:t>
            </a:r>
          </a:p>
          <a:p>
            <a:pPr lvl="1">
              <a:buFont typeface="Wingdings" panose="020B0604020202020204" pitchFamily="34" charset="0"/>
              <a:buChar char="v"/>
              <a:defRPr/>
            </a:pPr>
            <a:r>
              <a:rPr lang="en-US" sz="2200">
                <a:solidFill>
                  <a:srgbClr val="3CB6C7"/>
                </a:solidFill>
              </a:rPr>
              <a:t>Addiction programs and treatment that use Indigenous knowledge </a:t>
            </a:r>
          </a:p>
          <a:p>
            <a:pPr lvl="1">
              <a:buFont typeface="Wingdings" panose="020B0604020202020204" pitchFamily="34" charset="0"/>
              <a:buChar char="v"/>
              <a:defRPr/>
            </a:pPr>
            <a:r>
              <a:rPr lang="en-US" sz="2200">
                <a:solidFill>
                  <a:srgbClr val="3CB6C7"/>
                </a:solidFill>
              </a:rPr>
              <a:t>Understanding how to recover </a:t>
            </a:r>
          </a:p>
          <a:p>
            <a:pPr lvl="1">
              <a:buFont typeface="Wingdings" panose="020B0604020202020204" pitchFamily="34" charset="0"/>
              <a:buChar char="v"/>
              <a:defRPr/>
            </a:pPr>
            <a:r>
              <a:rPr lang="en-US" sz="2200">
                <a:solidFill>
                  <a:srgbClr val="3CB6C7"/>
                </a:solidFill>
              </a:rPr>
              <a:t>Re-connecting with the land </a:t>
            </a:r>
          </a:p>
          <a:p>
            <a:pPr lvl="1">
              <a:buFont typeface="Wingdings" panose="020B0604020202020204" pitchFamily="34" charset="0"/>
              <a:buChar char="v"/>
              <a:defRPr/>
            </a:pPr>
            <a:r>
              <a:rPr lang="en-US" sz="2200">
                <a:solidFill>
                  <a:srgbClr val="3CB6C7"/>
                </a:solidFill>
              </a:rPr>
              <a:t>Focusing on healing using Indigenous teachings </a:t>
            </a:r>
          </a:p>
          <a:p>
            <a:pPr lvl="1">
              <a:buFont typeface="Wingdings" panose="020B0604020202020204" pitchFamily="34" charset="0"/>
              <a:buChar char="v"/>
              <a:defRPr/>
            </a:pPr>
            <a:r>
              <a:rPr lang="en-US" sz="2200">
                <a:solidFill>
                  <a:srgbClr val="3CB6C7"/>
                </a:solidFill>
              </a:rPr>
              <a:t>Connecting with an Elder </a:t>
            </a:r>
          </a:p>
          <a:p>
            <a:pPr marL="0">
              <a:spcBef>
                <a:spcPts val="0"/>
              </a:spcBef>
              <a:buFont typeface="Arial" panose="020B0604020202020204" pitchFamily="34" charset="0"/>
              <a:buChar char="•"/>
              <a:defRPr/>
            </a:pPr>
            <a:endParaRPr lang="en-US" sz="1400">
              <a:solidFill>
                <a:schemeClr val="tx1"/>
              </a:solidFill>
            </a:endParaRPr>
          </a:p>
          <a:p>
            <a:pPr marL="0">
              <a:spcBef>
                <a:spcPts val="0"/>
              </a:spcBef>
              <a:buFont typeface="Arial" panose="020B0604020202020204" pitchFamily="34" charset="0"/>
              <a:buChar char="•"/>
              <a:defRPr/>
            </a:pPr>
            <a:endParaRPr lang="en-US" sz="1400">
              <a:solidFill>
                <a:schemeClr val="tx1"/>
              </a:solidFill>
            </a:endParaRPr>
          </a:p>
          <a:p>
            <a:pPr>
              <a:buFont typeface="Arial" panose="020B0604020202020204" pitchFamily="34" charset="0"/>
              <a:buChar char="•"/>
              <a:defRPr/>
            </a:pPr>
            <a:endParaRPr lang="en-US" sz="1400">
              <a:solidFill>
                <a:schemeClr val="tx1"/>
              </a:solidFill>
            </a:endParaRPr>
          </a:p>
          <a:p>
            <a:pPr marL="0">
              <a:spcBef>
                <a:spcPts val="0"/>
              </a:spcBef>
              <a:buFont typeface="Arial" panose="020B0604020202020204" pitchFamily="34" charset="0"/>
              <a:buChar char="•"/>
              <a:defRPr/>
            </a:pPr>
            <a:endParaRPr lang="en-US" sz="1400">
              <a:solidFill>
                <a:schemeClr val="tx1"/>
              </a:solidFill>
            </a:endParaRPr>
          </a:p>
          <a:p>
            <a:pPr>
              <a:buFont typeface="Arial" panose="020B0604020202020204" pitchFamily="34" charset="0"/>
              <a:buChar char="•"/>
              <a:defRPr/>
            </a:pPr>
            <a:endParaRPr lang="en-US" sz="1400">
              <a:solidFill>
                <a:schemeClr val="tx1"/>
              </a:solidFill>
            </a:endParaRPr>
          </a:p>
          <a:p>
            <a:pPr>
              <a:buFont typeface="Arial" panose="020B0604020202020204" pitchFamily="34" charset="0"/>
              <a:buChar char="•"/>
              <a:defRPr/>
            </a:pPr>
            <a:endParaRPr lang="en-US" sz="1400">
              <a:solidFill>
                <a:schemeClr val="tx1"/>
              </a:solidFill>
            </a:endParaRPr>
          </a:p>
          <a:p>
            <a:pPr marL="457200">
              <a:spcBef>
                <a:spcPts val="0"/>
              </a:spcBef>
              <a:buFont typeface="Arial" panose="020B0604020202020204" pitchFamily="34" charset="0"/>
              <a:buChar char="•"/>
              <a:defRPr/>
            </a:pPr>
            <a:endParaRPr lang="en-US" sz="1400">
              <a:solidFill>
                <a:schemeClr val="tx1"/>
              </a:solidFill>
            </a:endParaRPr>
          </a:p>
          <a:p>
            <a:pPr marL="800100" lvl="1">
              <a:spcBef>
                <a:spcPts val="0"/>
              </a:spcBef>
              <a:buFont typeface="Arial" panose="020B0604020202020204" pitchFamily="34" charset="0"/>
              <a:buChar char="•"/>
              <a:defRPr/>
            </a:pPr>
            <a:endParaRPr lang="en-US" sz="1400">
              <a:solidFill>
                <a:schemeClr val="tx1"/>
              </a:solidFill>
            </a:endParaRPr>
          </a:p>
        </p:txBody>
      </p:sp>
    </p:spTree>
    <p:extLst>
      <p:ext uri="{BB962C8B-B14F-4D97-AF65-F5344CB8AC3E}">
        <p14:creationId xmlns:p14="http://schemas.microsoft.com/office/powerpoint/2010/main" val="4262774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3A78-8B9E-404C-8C6F-567168C224FC}"/>
              </a:ext>
            </a:extLst>
          </p:cNvPr>
          <p:cNvSpPr>
            <a:spLocks noGrp="1"/>
          </p:cNvSpPr>
          <p:nvPr>
            <p:ph type="title"/>
          </p:nvPr>
        </p:nvSpPr>
        <p:spPr/>
        <p:txBody>
          <a:bodyPr lIns="91440" tIns="45720" rIns="91440" bIns="45720" anchor="t"/>
          <a:lstStyle/>
          <a:p>
            <a:r>
              <a:rPr lang="en-US">
                <a:solidFill>
                  <a:srgbClr val="00587F"/>
                </a:solidFill>
              </a:rPr>
              <a:t>Indigenous Women &amp; Exploitation </a:t>
            </a:r>
          </a:p>
        </p:txBody>
      </p:sp>
      <p:sp>
        <p:nvSpPr>
          <p:cNvPr id="3" name="Content Placeholder 2">
            <a:extLst>
              <a:ext uri="{FF2B5EF4-FFF2-40B4-BE49-F238E27FC236}">
                <a16:creationId xmlns:a16="http://schemas.microsoft.com/office/drawing/2014/main" id="{A9F92EDE-3F58-43E0-8065-1CC63BD35EE9}"/>
              </a:ext>
            </a:extLst>
          </p:cNvPr>
          <p:cNvSpPr>
            <a:spLocks noGrp="1"/>
          </p:cNvSpPr>
          <p:nvPr>
            <p:ph sz="half" idx="1"/>
          </p:nvPr>
        </p:nvSpPr>
        <p:spPr/>
        <p:txBody>
          <a:bodyPr lIns="91440" tIns="45720" rIns="91440" bIns="45720" anchor="t"/>
          <a:lstStyle/>
          <a:p>
            <a:pPr marL="0" indent="0">
              <a:buNone/>
            </a:pPr>
            <a:r>
              <a:rPr lang="en-US" i="1">
                <a:solidFill>
                  <a:srgbClr val="00587F"/>
                </a:solidFill>
              </a:rPr>
              <a:t>Local Resources </a:t>
            </a:r>
          </a:p>
          <a:p>
            <a:pPr marL="0" indent="0">
              <a:buNone/>
            </a:pPr>
            <a:endParaRPr lang="en-US"/>
          </a:p>
        </p:txBody>
      </p:sp>
      <p:graphicFrame>
        <p:nvGraphicFramePr>
          <p:cNvPr id="4" name="Table 4">
            <a:extLst>
              <a:ext uri="{FF2B5EF4-FFF2-40B4-BE49-F238E27FC236}">
                <a16:creationId xmlns:a16="http://schemas.microsoft.com/office/drawing/2014/main" id="{DA388814-E705-46EC-A938-75C9085D079B}"/>
              </a:ext>
            </a:extLst>
          </p:cNvPr>
          <p:cNvGraphicFramePr>
            <a:graphicFrameLocks noGrp="1"/>
          </p:cNvGraphicFramePr>
          <p:nvPr/>
        </p:nvGraphicFramePr>
        <p:xfrm>
          <a:off x="1467395" y="2450483"/>
          <a:ext cx="9189717" cy="3415390"/>
        </p:xfrm>
        <a:graphic>
          <a:graphicData uri="http://schemas.openxmlformats.org/drawingml/2006/table">
            <a:tbl>
              <a:tblPr firstRow="1" bandRow="1">
                <a:tableStyleId>{5C22544A-7EE6-4342-B048-85BDC9FD1C3A}</a:tableStyleId>
              </a:tblPr>
              <a:tblGrid>
                <a:gridCol w="3063239">
                  <a:extLst>
                    <a:ext uri="{9D8B030D-6E8A-4147-A177-3AD203B41FA5}">
                      <a16:colId xmlns:a16="http://schemas.microsoft.com/office/drawing/2014/main" val="1983653511"/>
                    </a:ext>
                  </a:extLst>
                </a:gridCol>
                <a:gridCol w="3063239">
                  <a:extLst>
                    <a:ext uri="{9D8B030D-6E8A-4147-A177-3AD203B41FA5}">
                      <a16:colId xmlns:a16="http://schemas.microsoft.com/office/drawing/2014/main" val="3933030592"/>
                    </a:ext>
                  </a:extLst>
                </a:gridCol>
                <a:gridCol w="3063239">
                  <a:extLst>
                    <a:ext uri="{9D8B030D-6E8A-4147-A177-3AD203B41FA5}">
                      <a16:colId xmlns:a16="http://schemas.microsoft.com/office/drawing/2014/main" val="1220232795"/>
                    </a:ext>
                  </a:extLst>
                </a:gridCol>
              </a:tblGrid>
              <a:tr h="683078">
                <a:tc>
                  <a:txBody>
                    <a:bodyPr/>
                    <a:lstStyle/>
                    <a:p>
                      <a:pPr algn="ctr"/>
                      <a:r>
                        <a:rPr lang="en-US"/>
                        <a:t>Type of Support</a:t>
                      </a:r>
                    </a:p>
                  </a:txBody>
                  <a:tcPr/>
                </a:tc>
                <a:tc>
                  <a:txBody>
                    <a:bodyPr/>
                    <a:lstStyle/>
                    <a:p>
                      <a:pPr algn="ctr"/>
                      <a:r>
                        <a:rPr lang="en-US"/>
                        <a:t>Where</a:t>
                      </a:r>
                    </a:p>
                  </a:txBody>
                  <a:tcPr/>
                </a:tc>
                <a:tc>
                  <a:txBody>
                    <a:bodyPr/>
                    <a:lstStyle/>
                    <a:p>
                      <a:pPr algn="ctr"/>
                      <a:r>
                        <a:rPr lang="en-US"/>
                        <a:t>When </a:t>
                      </a:r>
                    </a:p>
                  </a:txBody>
                  <a:tcPr/>
                </a:tc>
                <a:extLst>
                  <a:ext uri="{0D108BD9-81ED-4DB2-BD59-A6C34878D82A}">
                    <a16:rowId xmlns:a16="http://schemas.microsoft.com/office/drawing/2014/main" val="4145156564"/>
                  </a:ext>
                </a:extLst>
              </a:tr>
              <a:tr h="68307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83477386"/>
                  </a:ext>
                </a:extLst>
              </a:tr>
              <a:tr h="68307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70074778"/>
                  </a:ext>
                </a:extLst>
              </a:tr>
              <a:tr h="68307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3291898"/>
                  </a:ext>
                </a:extLst>
              </a:tr>
              <a:tr h="683078">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389788011"/>
                  </a:ext>
                </a:extLst>
              </a:tr>
            </a:tbl>
          </a:graphicData>
        </a:graphic>
      </p:graphicFrame>
    </p:spTree>
    <p:extLst>
      <p:ext uri="{BB962C8B-B14F-4D97-AF65-F5344CB8AC3E}">
        <p14:creationId xmlns:p14="http://schemas.microsoft.com/office/powerpoint/2010/main" val="2227828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a:solidFill>
                  <a:schemeClr val="tx1"/>
                </a:solidFill>
              </a:rPr>
              <a:t>Next Steps for Community Members</a:t>
            </a:r>
          </a:p>
        </p:txBody>
      </p:sp>
      <p:grpSp>
        <p:nvGrpSpPr>
          <p:cNvPr id="69" name="Group 6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0" name="Rectangle 6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1" name="Rectangle 7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73" name="Rectangle 7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Content Placeholder 2"/>
          <p:cNvSpPr>
            <a:spLocks noGrp="1"/>
          </p:cNvSpPr>
          <p:nvPr>
            <p:ph sz="half" idx="1"/>
          </p:nvPr>
        </p:nvSpPr>
        <p:spPr>
          <a:xfrm>
            <a:off x="496377" y="2359533"/>
            <a:ext cx="4885995" cy="3979585"/>
          </a:xfrm>
        </p:spPr>
        <p:txBody>
          <a:bodyPr vert="horz" lIns="91440" tIns="45720" rIns="91440" bIns="45720" rtlCol="0" anchor="ctr">
            <a:normAutofit/>
          </a:bodyPr>
          <a:lstStyle/>
          <a:p>
            <a:pPr marL="0" indent="0">
              <a:spcBef>
                <a:spcPts val="0"/>
              </a:spcBef>
              <a:spcAft>
                <a:spcPts val="600"/>
              </a:spcAft>
              <a:buNone/>
              <a:defRPr/>
            </a:pPr>
            <a:r>
              <a:rPr lang="en-US" i="1">
                <a:solidFill>
                  <a:schemeClr val="tx1"/>
                </a:solidFill>
              </a:rPr>
              <a:t>A Brief History</a:t>
            </a:r>
          </a:p>
          <a:p>
            <a:pPr marL="0">
              <a:spcBef>
                <a:spcPts val="0"/>
              </a:spcBef>
              <a:spcAft>
                <a:spcPts val="600"/>
              </a:spcAft>
              <a:buFont typeface="Arial" panose="020B0604020202020204" pitchFamily="34" charset="0"/>
              <a:buChar char="•"/>
              <a:defRPr/>
            </a:pPr>
            <a:endParaRPr lang="en-US" sz="2000">
              <a:solidFill>
                <a:schemeClr val="tx1"/>
              </a:solidFill>
            </a:endParaRPr>
          </a:p>
          <a:p>
            <a:pPr marL="0" indent="0">
              <a:spcBef>
                <a:spcPts val="0"/>
              </a:spcBef>
              <a:spcAft>
                <a:spcPts val="600"/>
              </a:spcAft>
              <a:buNone/>
              <a:defRPr/>
            </a:pPr>
            <a:r>
              <a:rPr lang="en-US" sz="2400">
                <a:solidFill>
                  <a:srgbClr val="3E788C"/>
                </a:solidFill>
              </a:rPr>
              <a:t>Understanding what it means to be a colonized person is an important first step in moving forward. The reality is that you are living in a country that benefits from the </a:t>
            </a:r>
          </a:p>
          <a:p>
            <a:pPr marL="0" indent="0">
              <a:spcBef>
                <a:spcPts val="0"/>
              </a:spcBef>
              <a:spcAft>
                <a:spcPts val="600"/>
              </a:spcAft>
              <a:buNone/>
              <a:defRPr/>
            </a:pPr>
            <a:r>
              <a:rPr lang="en-US" sz="2400">
                <a:solidFill>
                  <a:srgbClr val="3E788C"/>
                </a:solidFill>
              </a:rPr>
              <a:t>violence against and removal of Indigenous Peoples. </a:t>
            </a:r>
            <a:endParaRPr lang="en-US"/>
          </a:p>
        </p:txBody>
      </p:sp>
      <p:sp>
        <p:nvSpPr>
          <p:cNvPr id="75" name="Rectangle 7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77" name="Rectangle 7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5" name="Picture 5" descr="A picture containing icon&#10;&#10;Description automatically generated">
            <a:extLst>
              <a:ext uri="{FF2B5EF4-FFF2-40B4-BE49-F238E27FC236}">
                <a16:creationId xmlns:a16="http://schemas.microsoft.com/office/drawing/2014/main" id="{6870D0BF-18AA-4DF4-98C3-D419E63A8723}"/>
              </a:ext>
            </a:extLst>
          </p:cNvPr>
          <p:cNvPicPr>
            <a:picLocks noChangeAspect="1"/>
          </p:cNvPicPr>
          <p:nvPr/>
        </p:nvPicPr>
        <p:blipFill rotWithShape="1">
          <a:blip r:embed="rId3"/>
          <a:srcRect l="13593" r="19098" b="2"/>
          <a:stretch/>
        </p:blipFill>
        <p:spPr>
          <a:xfrm>
            <a:off x="5977788" y="799352"/>
            <a:ext cx="5425410" cy="5259296"/>
          </a:xfrm>
          <a:prstGeom prst="rect">
            <a:avLst/>
          </a:prstGeom>
        </p:spPr>
      </p:pic>
    </p:spTree>
    <p:extLst>
      <p:ext uri="{BB962C8B-B14F-4D97-AF65-F5344CB8AC3E}">
        <p14:creationId xmlns:p14="http://schemas.microsoft.com/office/powerpoint/2010/main" val="3103526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lIns="91440" tIns="45720" rIns="91440" bIns="45720" anchor="t"/>
          <a:lstStyle/>
          <a:p>
            <a:r>
              <a:rPr lang="en-US">
                <a:solidFill>
                  <a:srgbClr val="00587F"/>
                </a:solidFill>
              </a:rPr>
              <a:t>Next Steps</a:t>
            </a:r>
          </a:p>
        </p:txBody>
      </p:sp>
      <p:sp>
        <p:nvSpPr>
          <p:cNvPr id="5" name="Content Placeholder 4"/>
          <p:cNvSpPr>
            <a:spLocks noGrp="1"/>
          </p:cNvSpPr>
          <p:nvPr>
            <p:ph sz="half" idx="1"/>
          </p:nvPr>
        </p:nvSpPr>
        <p:spPr>
          <a:xfrm>
            <a:off x="838200" y="1624342"/>
            <a:ext cx="10515600" cy="4423224"/>
          </a:xfrm>
        </p:spPr>
        <p:txBody>
          <a:bodyPr lIns="91440" tIns="45720" rIns="91440" bIns="45720" anchor="t"/>
          <a:lstStyle/>
          <a:p>
            <a:pPr marL="0" indent="0">
              <a:lnSpc>
                <a:spcPct val="100000"/>
              </a:lnSpc>
              <a:spcBef>
                <a:spcPts val="0"/>
              </a:spcBef>
              <a:buNone/>
              <a:defRPr/>
            </a:pPr>
            <a:r>
              <a:rPr lang="en-CA">
                <a:solidFill>
                  <a:srgbClr val="3E788C"/>
                </a:solidFill>
              </a:rPr>
              <a:t>Some first steps in challenging colonial violence may be: </a:t>
            </a:r>
          </a:p>
          <a:p>
            <a:pPr marL="0" indent="0">
              <a:lnSpc>
                <a:spcPct val="100000"/>
              </a:lnSpc>
              <a:spcBef>
                <a:spcPts val="0"/>
              </a:spcBef>
              <a:buNone/>
              <a:defRPr/>
            </a:pPr>
            <a:endParaRPr lang="en-CA">
              <a:solidFill>
                <a:srgbClr val="3E788C"/>
              </a:solidFill>
              <a:ea typeface="+mn-lt"/>
              <a:cs typeface="+mn-lt"/>
            </a:endParaRPr>
          </a:p>
          <a:p>
            <a:pPr marL="1028700" lvl="1" indent="-342900">
              <a:buFont typeface="Wingdings"/>
              <a:buChar char="v"/>
              <a:defRPr/>
            </a:pPr>
            <a:r>
              <a:rPr lang="en-CA">
                <a:solidFill>
                  <a:srgbClr val="3CB6C7"/>
                </a:solidFill>
                <a:ea typeface="+mn-lt"/>
                <a:cs typeface="+mn-lt"/>
              </a:rPr>
              <a:t>Reclaiming your identity as an Indigenous person </a:t>
            </a:r>
          </a:p>
          <a:p>
            <a:pPr marL="1028700" lvl="1" indent="-342900">
              <a:buFont typeface="Wingdings"/>
              <a:buChar char="v"/>
              <a:defRPr/>
            </a:pPr>
            <a:r>
              <a:rPr lang="en-CA">
                <a:solidFill>
                  <a:srgbClr val="3CB6C7"/>
                </a:solidFill>
                <a:ea typeface="+mn-lt"/>
                <a:cs typeface="+mn-lt"/>
              </a:rPr>
              <a:t>Participating in Indigenous healing practices and/or ceremonies </a:t>
            </a:r>
          </a:p>
          <a:p>
            <a:pPr marL="1028700" lvl="1" indent="-342900">
              <a:buFont typeface="Wingdings"/>
              <a:buChar char="v"/>
              <a:defRPr/>
            </a:pPr>
            <a:r>
              <a:rPr lang="en-CA">
                <a:solidFill>
                  <a:srgbClr val="3CB6C7"/>
                </a:solidFill>
                <a:ea typeface="+mn-lt"/>
                <a:cs typeface="+mn-lt"/>
              </a:rPr>
              <a:t>Learning about Indigenous spirituality</a:t>
            </a:r>
          </a:p>
          <a:p>
            <a:pPr marL="1028700" lvl="1" indent="-342900">
              <a:buFont typeface="Wingdings"/>
              <a:buChar char="v"/>
              <a:defRPr/>
            </a:pPr>
            <a:r>
              <a:rPr lang="en-CA">
                <a:solidFill>
                  <a:srgbClr val="3CB6C7"/>
                </a:solidFill>
                <a:ea typeface="+mn-lt"/>
                <a:cs typeface="+mn-lt"/>
              </a:rPr>
              <a:t>Learning to live without addictions</a:t>
            </a:r>
          </a:p>
          <a:p>
            <a:pPr marL="1028700" lvl="1" indent="-342900">
              <a:buFont typeface="Wingdings"/>
              <a:buChar char="v"/>
              <a:defRPr/>
            </a:pPr>
            <a:r>
              <a:rPr lang="en-CA">
                <a:solidFill>
                  <a:srgbClr val="3CB6C7"/>
                </a:solidFill>
                <a:ea typeface="+mn-lt"/>
                <a:cs typeface="+mn-lt"/>
              </a:rPr>
              <a:t>Removing yourself from people or places that might draw you back into unhealthy ways of living </a:t>
            </a:r>
          </a:p>
          <a:p>
            <a:pPr marL="1028700" lvl="1" indent="-342900">
              <a:buFont typeface="Wingdings"/>
              <a:buChar char="v"/>
              <a:defRPr/>
            </a:pPr>
            <a:r>
              <a:rPr lang="en-CA">
                <a:solidFill>
                  <a:srgbClr val="3CB6C7"/>
                </a:solidFill>
                <a:ea typeface="+mn-lt"/>
                <a:cs typeface="+mn-lt"/>
              </a:rPr>
              <a:t>Learning to put yourself first </a:t>
            </a:r>
          </a:p>
          <a:p>
            <a:pPr marL="1028700" lvl="1" indent="-342900">
              <a:buFont typeface="Wingdings"/>
              <a:buChar char="v"/>
              <a:defRPr/>
            </a:pPr>
            <a:r>
              <a:rPr lang="en-CA">
                <a:solidFill>
                  <a:srgbClr val="3CB6C7"/>
                </a:solidFill>
                <a:ea typeface="+mn-lt"/>
                <a:cs typeface="+mn-lt"/>
              </a:rPr>
              <a:t>Letting go of judgement or shame you may feel </a:t>
            </a:r>
          </a:p>
          <a:p>
            <a:pPr marL="0" indent="0">
              <a:lnSpc>
                <a:spcPct val="100000"/>
              </a:lnSpc>
              <a:spcBef>
                <a:spcPts val="0"/>
              </a:spcBef>
              <a:buNone/>
              <a:defRPr/>
            </a:pPr>
            <a:endParaRPr lang="en-CA">
              <a:solidFill>
                <a:srgbClr val="3E788C"/>
              </a:solidFill>
              <a:ea typeface="+mn-lt"/>
              <a:cs typeface="+mn-lt"/>
            </a:endParaRPr>
          </a:p>
        </p:txBody>
      </p:sp>
    </p:spTree>
    <p:extLst>
      <p:ext uri="{BB962C8B-B14F-4D97-AF65-F5344CB8AC3E}">
        <p14:creationId xmlns:p14="http://schemas.microsoft.com/office/powerpoint/2010/main" val="4273836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264D464-898B-4908-88FD-33A83D6ED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38200" y="365126"/>
            <a:ext cx="9808597" cy="1146176"/>
          </a:xfrm>
        </p:spPr>
        <p:txBody>
          <a:bodyPr vert="horz" lIns="91440" tIns="45720" rIns="91440" bIns="45720" rtlCol="0" anchor="ctr">
            <a:normAutofit/>
          </a:bodyPr>
          <a:lstStyle/>
          <a:p>
            <a:r>
              <a:rPr lang="en-US" sz="3200">
                <a:solidFill>
                  <a:schemeClr val="bg1"/>
                </a:solidFill>
              </a:rPr>
              <a:t>Next Steps</a:t>
            </a:r>
            <a:endParaRPr lang="en-US" sz="3200" kern="1200">
              <a:solidFill>
                <a:schemeClr val="bg1"/>
              </a:solidFill>
              <a:latin typeface="+mj-lt"/>
              <a:ea typeface="+mj-ea"/>
              <a:cs typeface="+mj-cs"/>
            </a:endParaRPr>
          </a:p>
        </p:txBody>
      </p:sp>
      <p:sp>
        <p:nvSpPr>
          <p:cNvPr id="21" name="Freeform: Shape 20">
            <a:extLst>
              <a:ext uri="{FF2B5EF4-FFF2-40B4-BE49-F238E27FC236}">
                <a16:creationId xmlns:a16="http://schemas.microsoft.com/office/drawing/2014/main" id="{F0BC1D9E-4401-4EC0-88FD-ED103CB57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0670" y="2"/>
            <a:ext cx="1191330" cy="1511301"/>
          </a:xfrm>
          <a:custGeom>
            <a:avLst/>
            <a:gdLst>
              <a:gd name="connsiteX0" fmla="*/ 697617 w 1191330"/>
              <a:gd name="connsiteY0" fmla="*/ 0 h 1511301"/>
              <a:gd name="connsiteX1" fmla="*/ 1191330 w 1191330"/>
              <a:gd name="connsiteY1" fmla="*/ 0 h 1511301"/>
              <a:gd name="connsiteX2" fmla="*/ 1191330 w 1191330"/>
              <a:gd name="connsiteY2" fmla="*/ 1511301 h 1511301"/>
              <a:gd name="connsiteX3" fmla="*/ 0 w 1191330"/>
              <a:gd name="connsiteY3" fmla="*/ 1511301 h 1511301"/>
            </a:gdLst>
            <a:ahLst/>
            <a:cxnLst>
              <a:cxn ang="0">
                <a:pos x="connsiteX0" y="connsiteY0"/>
              </a:cxn>
              <a:cxn ang="0">
                <a:pos x="connsiteX1" y="connsiteY1"/>
              </a:cxn>
              <a:cxn ang="0">
                <a:pos x="connsiteX2" y="connsiteY2"/>
              </a:cxn>
              <a:cxn ang="0">
                <a:pos x="connsiteX3" y="connsiteY3"/>
              </a:cxn>
            </a:cxnLst>
            <a:rect l="l" t="t" r="r" b="b"/>
            <a:pathLst>
              <a:path w="1191330" h="1511301">
                <a:moveTo>
                  <a:pt x="697617" y="0"/>
                </a:moveTo>
                <a:lnTo>
                  <a:pt x="1191330" y="0"/>
                </a:lnTo>
                <a:lnTo>
                  <a:pt x="1191330" y="1511301"/>
                </a:lnTo>
                <a:lnTo>
                  <a:pt x="0" y="151130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useBgFill="1">
        <p:nvSpPr>
          <p:cNvPr id="23" name="Freeform: Shape 22">
            <a:extLst>
              <a:ext uri="{FF2B5EF4-FFF2-40B4-BE49-F238E27FC236}">
                <a16:creationId xmlns:a16="http://schemas.microsoft.com/office/drawing/2014/main" id="{B0AAF7C9-094E-400C-A428-F6C2262F6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0688"/>
            <a:ext cx="10753320" cy="5167312"/>
          </a:xfrm>
          <a:custGeom>
            <a:avLst/>
            <a:gdLst>
              <a:gd name="connsiteX0" fmla="*/ 0 w 10753320"/>
              <a:gd name="connsiteY0" fmla="*/ 0 h 5167312"/>
              <a:gd name="connsiteX1" fmla="*/ 9680943 w 10753320"/>
              <a:gd name="connsiteY1" fmla="*/ 0 h 5167312"/>
              <a:gd name="connsiteX2" fmla="*/ 9680223 w 10753320"/>
              <a:gd name="connsiteY2" fmla="*/ 952 h 5167312"/>
              <a:gd name="connsiteX3" fmla="*/ 10753320 w 10753320"/>
              <a:gd name="connsiteY3" fmla="*/ 952 h 5167312"/>
              <a:gd name="connsiteX4" fmla="*/ 8359441 w 10753320"/>
              <a:gd name="connsiteY4" fmla="*/ 5167312 h 5167312"/>
              <a:gd name="connsiteX5" fmla="*/ 4821866 w 10753320"/>
              <a:gd name="connsiteY5" fmla="*/ 5167312 h 5167312"/>
              <a:gd name="connsiteX6" fmla="*/ 4821866 w 10753320"/>
              <a:gd name="connsiteY6" fmla="*/ 5166360 h 5167312"/>
              <a:gd name="connsiteX7" fmla="*/ 0 w 10753320"/>
              <a:gd name="connsiteY7" fmla="*/ 5166360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53320" h="5167312">
                <a:moveTo>
                  <a:pt x="0" y="0"/>
                </a:moveTo>
                <a:lnTo>
                  <a:pt x="9680943" y="0"/>
                </a:lnTo>
                <a:lnTo>
                  <a:pt x="9680223" y="952"/>
                </a:lnTo>
                <a:lnTo>
                  <a:pt x="10753320" y="952"/>
                </a:lnTo>
                <a:lnTo>
                  <a:pt x="8359441" y="5167312"/>
                </a:lnTo>
                <a:lnTo>
                  <a:pt x="4821866" y="5167312"/>
                </a:lnTo>
                <a:lnTo>
                  <a:pt x="4821866" y="5166360"/>
                </a:lnTo>
                <a:lnTo>
                  <a:pt x="0" y="516636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664030" y="1810520"/>
            <a:ext cx="9004420" cy="5060226"/>
          </a:xfrm>
        </p:spPr>
        <p:txBody>
          <a:bodyPr vert="horz" lIns="91440" tIns="45720" rIns="91440" bIns="45720" rtlCol="0" anchor="t">
            <a:normAutofit fontScale="92500" lnSpcReduction="10000"/>
          </a:bodyPr>
          <a:lstStyle/>
          <a:p>
            <a:pPr>
              <a:buFont typeface="Wingdings,Sans-Serif"/>
              <a:buChar char="v"/>
              <a:defRPr/>
            </a:pPr>
            <a:r>
              <a:rPr lang="en-CA">
                <a:solidFill>
                  <a:schemeClr val="tx1"/>
                </a:solidFill>
                <a:ea typeface="+mn-lt"/>
                <a:cs typeface="+mn-lt"/>
              </a:rPr>
              <a:t>Addressing negative views </a:t>
            </a:r>
            <a:r>
              <a:rPr lang="en-CA">
                <a:solidFill>
                  <a:schemeClr val="tx1"/>
                </a:solidFill>
              </a:rPr>
              <a:t>around Indigenous Peoples and understanding that is not who you are.</a:t>
            </a:r>
            <a:endParaRPr lang="en-US">
              <a:solidFill>
                <a:schemeClr val="tx1"/>
              </a:solidFill>
              <a:ea typeface="+mn-lt"/>
              <a:cs typeface="+mn-lt"/>
            </a:endParaRPr>
          </a:p>
          <a:p>
            <a:pPr>
              <a:buFont typeface="Wingdings,Sans-Serif"/>
              <a:buChar char="v"/>
              <a:defRPr/>
            </a:pPr>
            <a:endParaRPr lang="en-CA">
              <a:solidFill>
                <a:schemeClr val="tx1"/>
              </a:solidFill>
            </a:endParaRPr>
          </a:p>
          <a:p>
            <a:pPr>
              <a:buFont typeface="Wingdings,Sans-Serif"/>
              <a:buChar char="v"/>
              <a:defRPr/>
            </a:pPr>
            <a:r>
              <a:rPr lang="en-CA">
                <a:solidFill>
                  <a:schemeClr val="tx1"/>
                </a:solidFill>
              </a:rPr>
              <a:t>Working to build a strong positive Indigenous </a:t>
            </a:r>
            <a:r>
              <a:rPr lang="en-CA" sz="2800">
                <a:solidFill>
                  <a:schemeClr val="tx1"/>
                </a:solidFill>
              </a:rPr>
              <a:t>identity</a:t>
            </a:r>
            <a:r>
              <a:rPr lang="en-CA">
                <a:solidFill>
                  <a:schemeClr val="tx1"/>
                </a:solidFill>
              </a:rPr>
              <a:t> and being a proud</a:t>
            </a:r>
            <a:r>
              <a:rPr lang="en-CA" sz="2800">
                <a:solidFill>
                  <a:schemeClr val="tx1"/>
                </a:solidFill>
              </a:rPr>
              <a:t> </a:t>
            </a:r>
            <a:r>
              <a:rPr lang="en-CA">
                <a:solidFill>
                  <a:schemeClr val="tx1"/>
                </a:solidFill>
              </a:rPr>
              <a:t>Indigenous </a:t>
            </a:r>
            <a:r>
              <a:rPr lang="en-CA" sz="2800">
                <a:solidFill>
                  <a:schemeClr val="tx1"/>
                </a:solidFill>
              </a:rPr>
              <a:t>person</a:t>
            </a:r>
            <a:r>
              <a:rPr lang="en-CA">
                <a:solidFill>
                  <a:schemeClr val="tx1"/>
                </a:solidFill>
              </a:rPr>
              <a:t> is a way to take back your power.</a:t>
            </a:r>
            <a:endParaRPr lang="en-US" sz="2800">
              <a:solidFill>
                <a:schemeClr val="tx1"/>
              </a:solidFill>
              <a:ea typeface="+mn-lt"/>
              <a:cs typeface="+mn-lt"/>
            </a:endParaRPr>
          </a:p>
          <a:p>
            <a:pPr>
              <a:buFont typeface="Wingdings,Sans-Serif"/>
              <a:buChar char="v"/>
              <a:defRPr/>
            </a:pPr>
            <a:endParaRPr lang="en-CA">
              <a:solidFill>
                <a:schemeClr val="tx1"/>
              </a:solidFill>
              <a:ea typeface="+mn-lt"/>
              <a:cs typeface="+mn-lt"/>
            </a:endParaRPr>
          </a:p>
          <a:p>
            <a:pPr>
              <a:buFont typeface="Wingdings,Sans-Serif"/>
              <a:buChar char="v"/>
              <a:defRPr/>
            </a:pPr>
            <a:r>
              <a:rPr lang="en-CA">
                <a:solidFill>
                  <a:schemeClr val="tx1"/>
                </a:solidFill>
                <a:ea typeface="+mn-lt"/>
                <a:cs typeface="+mn-lt"/>
              </a:rPr>
              <a:t>Through this </a:t>
            </a:r>
            <a:r>
              <a:rPr lang="en-CA" sz="2800">
                <a:solidFill>
                  <a:schemeClr val="tx1"/>
                </a:solidFill>
                <a:ea typeface="+mn-lt"/>
                <a:cs typeface="+mn-lt"/>
              </a:rPr>
              <a:t>healing and</a:t>
            </a:r>
            <a:r>
              <a:rPr lang="en-CA">
                <a:solidFill>
                  <a:schemeClr val="tx1"/>
                </a:solidFill>
                <a:ea typeface="+mn-lt"/>
                <a:cs typeface="+mn-lt"/>
              </a:rPr>
              <a:t> learning, you </a:t>
            </a:r>
            <a:r>
              <a:rPr lang="en-CA" i="1">
                <a:solidFill>
                  <a:schemeClr val="tx1"/>
                </a:solidFill>
                <a:ea typeface="+mn-lt"/>
                <a:cs typeface="+mn-lt"/>
              </a:rPr>
              <a:t>can </a:t>
            </a:r>
            <a:r>
              <a:rPr lang="en-CA">
                <a:solidFill>
                  <a:schemeClr val="tx1"/>
                </a:solidFill>
                <a:ea typeface="+mn-lt"/>
                <a:cs typeface="+mn-lt"/>
              </a:rPr>
              <a:t>do great things.</a:t>
            </a:r>
          </a:p>
          <a:p>
            <a:pPr>
              <a:buFont typeface="Wingdings,Sans-Serif"/>
              <a:buChar char="v"/>
              <a:defRPr/>
            </a:pPr>
            <a:endParaRPr lang="en-CA">
              <a:solidFill>
                <a:schemeClr val="tx1"/>
              </a:solidFill>
            </a:endParaRPr>
          </a:p>
          <a:p>
            <a:pPr>
              <a:buFont typeface="Wingdings,Sans-Serif"/>
              <a:buChar char="v"/>
              <a:defRPr/>
            </a:pPr>
            <a:r>
              <a:rPr lang="en-CA">
                <a:solidFill>
                  <a:schemeClr val="tx1"/>
                </a:solidFill>
                <a:ea typeface="+mn-lt"/>
                <a:cs typeface="+mn-lt"/>
              </a:rPr>
              <a:t>It’s important </a:t>
            </a:r>
            <a:r>
              <a:rPr lang="en-CA" sz="2800">
                <a:solidFill>
                  <a:schemeClr val="tx1"/>
                </a:solidFill>
                <a:ea typeface="+mn-lt"/>
                <a:cs typeface="+mn-lt"/>
              </a:rPr>
              <a:t>to </a:t>
            </a:r>
            <a:r>
              <a:rPr lang="en-CA">
                <a:solidFill>
                  <a:schemeClr val="tx1"/>
                </a:solidFill>
                <a:ea typeface="+mn-lt"/>
                <a:cs typeface="+mn-lt"/>
              </a:rPr>
              <a:t>remember </a:t>
            </a:r>
            <a:r>
              <a:rPr lang="en-CA" sz="2800">
                <a:solidFill>
                  <a:schemeClr val="tx1"/>
                </a:solidFill>
                <a:ea typeface="+mn-lt"/>
                <a:cs typeface="+mn-lt"/>
              </a:rPr>
              <a:t>that</a:t>
            </a:r>
            <a:r>
              <a:rPr lang="en-CA">
                <a:solidFill>
                  <a:schemeClr val="tx1"/>
                </a:solidFill>
                <a:ea typeface="+mn-lt"/>
                <a:cs typeface="+mn-lt"/>
              </a:rPr>
              <a:t> healing is a journey. It’s also normal </a:t>
            </a:r>
            <a:r>
              <a:rPr lang="en-CA" sz="2800">
                <a:solidFill>
                  <a:schemeClr val="tx1"/>
                </a:solidFill>
                <a:ea typeface="+mn-lt"/>
                <a:cs typeface="+mn-lt"/>
              </a:rPr>
              <a:t>to </a:t>
            </a:r>
            <a:r>
              <a:rPr lang="en-CA">
                <a:solidFill>
                  <a:schemeClr val="tx1"/>
                </a:solidFill>
                <a:ea typeface="+mn-lt"/>
                <a:cs typeface="+mn-lt"/>
              </a:rPr>
              <a:t>have some setbacks as you’re healing.</a:t>
            </a:r>
            <a:r>
              <a:rPr lang="en-CA" sz="2800">
                <a:solidFill>
                  <a:schemeClr val="tx1"/>
                </a:solidFill>
                <a:ea typeface="+mn-lt"/>
                <a:cs typeface="+mn-lt"/>
              </a:rPr>
              <a:t> </a:t>
            </a:r>
            <a:endParaRPr lang="en-US">
              <a:solidFill>
                <a:schemeClr val="tx1"/>
              </a:solidFill>
              <a:ea typeface="+mn-lt"/>
              <a:cs typeface="+mn-lt"/>
            </a:endParaRPr>
          </a:p>
        </p:txBody>
      </p:sp>
      <p:sp>
        <p:nvSpPr>
          <p:cNvPr id="25" name="Freeform: Shape 24">
            <a:extLst>
              <a:ext uri="{FF2B5EF4-FFF2-40B4-BE49-F238E27FC236}">
                <a16:creationId xmlns:a16="http://schemas.microsoft.com/office/drawing/2014/main" id="{6200B311-3585-4069-AAC6-CD443FA5B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3986" y="1690688"/>
            <a:ext cx="3668014" cy="5167312"/>
          </a:xfrm>
          <a:custGeom>
            <a:avLst/>
            <a:gdLst>
              <a:gd name="connsiteX0" fmla="*/ 2391664 w 3668014"/>
              <a:gd name="connsiteY0" fmla="*/ 0 h 5167312"/>
              <a:gd name="connsiteX1" fmla="*/ 3668014 w 3668014"/>
              <a:gd name="connsiteY1" fmla="*/ 0 h 5167312"/>
              <a:gd name="connsiteX2" fmla="*/ 3668014 w 3668014"/>
              <a:gd name="connsiteY2" fmla="*/ 5167312 h 5167312"/>
              <a:gd name="connsiteX3" fmla="*/ 0 w 3668014"/>
              <a:gd name="connsiteY3" fmla="*/ 5167312 h 5167312"/>
              <a:gd name="connsiteX4" fmla="*/ 2393879 w 3668014"/>
              <a:gd name="connsiteY4" fmla="*/ 952 h 5167312"/>
              <a:gd name="connsiteX5" fmla="*/ 2391664 w 3668014"/>
              <a:gd name="connsiteY5" fmla="*/ 952 h 516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014" h="5167312">
                <a:moveTo>
                  <a:pt x="2391664" y="0"/>
                </a:moveTo>
                <a:lnTo>
                  <a:pt x="3668014" y="0"/>
                </a:lnTo>
                <a:lnTo>
                  <a:pt x="3668014" y="5167312"/>
                </a:lnTo>
                <a:lnTo>
                  <a:pt x="0" y="5167312"/>
                </a:lnTo>
                <a:lnTo>
                  <a:pt x="2393879" y="952"/>
                </a:lnTo>
                <a:lnTo>
                  <a:pt x="2391664" y="952"/>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6092365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589560" y="856180"/>
            <a:ext cx="4560584" cy="1128068"/>
          </a:xfrm>
        </p:spPr>
        <p:txBody>
          <a:bodyPr vert="horz" lIns="91440" tIns="45720" rIns="91440" bIns="45720" rtlCol="0" anchor="ctr">
            <a:normAutofit/>
          </a:bodyPr>
          <a:lstStyle/>
          <a:p>
            <a:r>
              <a:rPr lang="en-US" sz="3100">
                <a:solidFill>
                  <a:schemeClr val="tx1"/>
                </a:solidFill>
              </a:rPr>
              <a:t>Planting Seeds of Hope for Community Members</a:t>
            </a:r>
          </a:p>
        </p:txBody>
      </p:sp>
      <p:grpSp>
        <p:nvGrpSpPr>
          <p:cNvPr id="84" name="Group 8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85" name="Rectangle 8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6" name="Rectangle 8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pSp>
      <p:sp>
        <p:nvSpPr>
          <p:cNvPr id="88" name="Rectangle 8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3" name="Content Placeholder 2"/>
          <p:cNvSpPr>
            <a:spLocks noGrp="1"/>
          </p:cNvSpPr>
          <p:nvPr>
            <p:ph sz="half" idx="1"/>
          </p:nvPr>
        </p:nvSpPr>
        <p:spPr>
          <a:xfrm>
            <a:off x="590719" y="2112791"/>
            <a:ext cx="4777139" cy="4088442"/>
          </a:xfrm>
        </p:spPr>
        <p:txBody>
          <a:bodyPr vert="horz" lIns="91440" tIns="45720" rIns="91440" bIns="45720" rtlCol="0" anchor="ctr">
            <a:normAutofit lnSpcReduction="10000"/>
          </a:bodyPr>
          <a:lstStyle/>
          <a:p>
            <a:pPr marL="0" indent="0">
              <a:spcBef>
                <a:spcPts val="0"/>
              </a:spcBef>
              <a:spcAft>
                <a:spcPts val="600"/>
              </a:spcAft>
              <a:buNone/>
              <a:defRPr/>
            </a:pPr>
            <a:r>
              <a:rPr lang="en-US" i="1">
                <a:solidFill>
                  <a:schemeClr val="tx1"/>
                </a:solidFill>
              </a:rPr>
              <a:t>A Brief History</a:t>
            </a:r>
          </a:p>
          <a:p>
            <a:pPr marL="0">
              <a:spcBef>
                <a:spcPts val="0"/>
              </a:spcBef>
              <a:spcAft>
                <a:spcPts val="600"/>
              </a:spcAft>
              <a:buFont typeface="Arial" panose="020B0604020202020204" pitchFamily="34" charset="0"/>
              <a:buChar char="•"/>
              <a:defRPr/>
            </a:pPr>
            <a:endParaRPr lang="en-US" sz="2000">
              <a:solidFill>
                <a:schemeClr val="tx1"/>
              </a:solidFill>
            </a:endParaRPr>
          </a:p>
          <a:p>
            <a:pPr marL="0" indent="0">
              <a:spcBef>
                <a:spcPts val="0"/>
              </a:spcBef>
              <a:spcAft>
                <a:spcPts val="600"/>
              </a:spcAft>
              <a:buNone/>
              <a:defRPr/>
            </a:pPr>
            <a:r>
              <a:rPr lang="en-US" sz="2400">
                <a:solidFill>
                  <a:srgbClr val="3E788C"/>
                </a:solidFill>
              </a:rPr>
              <a:t>Colonial systems have worked for hundreds of years to erase and silence Indigenous </a:t>
            </a:r>
          </a:p>
          <a:p>
            <a:pPr marL="0" indent="0">
              <a:spcBef>
                <a:spcPts val="0"/>
              </a:spcBef>
              <a:spcAft>
                <a:spcPts val="600"/>
              </a:spcAft>
              <a:buNone/>
              <a:defRPr/>
            </a:pPr>
            <a:r>
              <a:rPr lang="en-US" sz="2400">
                <a:solidFill>
                  <a:srgbClr val="3E788C"/>
                </a:solidFill>
              </a:rPr>
              <a:t>Peoples.</a:t>
            </a:r>
            <a:endParaRPr lang="en-US">
              <a:solidFill>
                <a:srgbClr val="2A505D"/>
              </a:solidFill>
            </a:endParaRPr>
          </a:p>
          <a:p>
            <a:pPr marL="0" indent="0">
              <a:spcBef>
                <a:spcPts val="0"/>
              </a:spcBef>
              <a:spcAft>
                <a:spcPts val="600"/>
              </a:spcAft>
              <a:buNone/>
              <a:defRPr/>
            </a:pPr>
            <a:endParaRPr lang="en-US" sz="2400">
              <a:solidFill>
                <a:srgbClr val="3E788C"/>
              </a:solidFill>
            </a:endParaRPr>
          </a:p>
          <a:p>
            <a:pPr marL="0" indent="0">
              <a:spcBef>
                <a:spcPts val="0"/>
              </a:spcBef>
              <a:spcAft>
                <a:spcPts val="600"/>
              </a:spcAft>
              <a:buNone/>
              <a:defRPr/>
            </a:pPr>
            <a:r>
              <a:rPr lang="en-US" sz="2400">
                <a:solidFill>
                  <a:srgbClr val="3E788C"/>
                </a:solidFill>
              </a:rPr>
              <a:t>It’s time to resist these systems by reclaiming our Indigenous identities and finding our voices. </a:t>
            </a:r>
            <a:endParaRPr lang="en-US">
              <a:solidFill>
                <a:srgbClr val="2A505D"/>
              </a:solidFill>
            </a:endParaRPr>
          </a:p>
        </p:txBody>
      </p:sp>
      <p:sp>
        <p:nvSpPr>
          <p:cNvPr id="90" name="Rectangle 8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2" name="Rectangle 9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4" name="Picture 5" descr="Logo&#10;&#10;Description automatically generated">
            <a:extLst>
              <a:ext uri="{FF2B5EF4-FFF2-40B4-BE49-F238E27FC236}">
                <a16:creationId xmlns:a16="http://schemas.microsoft.com/office/drawing/2014/main" id="{935E96F8-104F-45B1-BD74-1E6CF6843B21}"/>
              </a:ext>
            </a:extLst>
          </p:cNvPr>
          <p:cNvPicPr>
            <a:picLocks noChangeAspect="1"/>
          </p:cNvPicPr>
          <p:nvPr/>
        </p:nvPicPr>
        <p:blipFill rotWithShape="1">
          <a:blip r:embed="rId3"/>
          <a:srcRect l="15333" r="16323" b="-2"/>
          <a:stretch/>
        </p:blipFill>
        <p:spPr>
          <a:xfrm>
            <a:off x="5977788" y="799352"/>
            <a:ext cx="5425410" cy="5259296"/>
          </a:xfrm>
          <a:prstGeom prst="rect">
            <a:avLst/>
          </a:prstGeom>
        </p:spPr>
      </p:pic>
    </p:spTree>
    <p:extLst>
      <p:ext uri="{BB962C8B-B14F-4D97-AF65-F5344CB8AC3E}">
        <p14:creationId xmlns:p14="http://schemas.microsoft.com/office/powerpoint/2010/main" val="24698488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686834" y="1153572"/>
            <a:ext cx="3200400" cy="4461163"/>
          </a:xfrm>
        </p:spPr>
        <p:txBody>
          <a:bodyPr vert="horz" lIns="91440" tIns="45720" rIns="91440" bIns="45720" rtlCol="0" anchor="ctr">
            <a:normAutofit/>
          </a:bodyPr>
          <a:lstStyle/>
          <a:p>
            <a:r>
              <a:rPr lang="en-US" sz="4400" kern="1200">
                <a:solidFill>
                  <a:srgbClr val="FFFFFF"/>
                </a:solidFill>
                <a:latin typeface="+mj-lt"/>
                <a:ea typeface="+mj-ea"/>
                <a:cs typeface="+mj-cs"/>
              </a:rPr>
              <a:t>Planting Seeds of Hope </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4403765" y="270215"/>
            <a:ext cx="7102433" cy="6588919"/>
          </a:xfrm>
        </p:spPr>
        <p:txBody>
          <a:bodyPr vert="horz" lIns="91440" tIns="45720" rIns="91440" bIns="45720" rtlCol="0" anchor="ctr">
            <a:normAutofit/>
          </a:bodyPr>
          <a:lstStyle/>
          <a:p>
            <a:pPr marL="0" indent="0">
              <a:spcBef>
                <a:spcPts val="0"/>
              </a:spcBef>
              <a:buNone/>
              <a:defRPr/>
            </a:pPr>
            <a:r>
              <a:rPr lang="en-US" sz="3200" i="1">
                <a:solidFill>
                  <a:schemeClr val="tx1"/>
                </a:solidFill>
              </a:rPr>
              <a:t>Reclaiming Identity</a:t>
            </a:r>
          </a:p>
          <a:p>
            <a:pPr marL="0" indent="0">
              <a:spcBef>
                <a:spcPts val="0"/>
              </a:spcBef>
              <a:buNone/>
              <a:defRPr/>
            </a:pPr>
            <a:endParaRPr lang="en-US" i="1">
              <a:solidFill>
                <a:schemeClr val="tx1"/>
              </a:solidFill>
            </a:endParaRPr>
          </a:p>
          <a:p>
            <a:pPr marL="0" indent="0">
              <a:buNone/>
              <a:defRPr/>
            </a:pPr>
            <a:r>
              <a:rPr lang="en-US" sz="2400">
                <a:solidFill>
                  <a:srgbClr val="3E788C"/>
                </a:solidFill>
              </a:rPr>
              <a:t>Some steps in the journey of reclaiming your identity as a strong Indigenous person might include:</a:t>
            </a:r>
          </a:p>
          <a:p>
            <a:pPr marL="800100" lvl="1" indent="-342900">
              <a:buFont typeface="Wingdings" panose="020B0604020202020204" pitchFamily="34" charset="0"/>
              <a:buChar char="v"/>
              <a:defRPr/>
            </a:pPr>
            <a:r>
              <a:rPr lang="en-US">
                <a:solidFill>
                  <a:srgbClr val="3CB6C7"/>
                </a:solidFill>
              </a:rPr>
              <a:t>Re-learning who you are as an Indigenous woman and/or 2SLGBTQQIA+ person and learning to accept this identity </a:t>
            </a:r>
          </a:p>
          <a:p>
            <a:pPr marL="800100" lvl="1" indent="-342900">
              <a:buFont typeface="Wingdings" panose="020B0604020202020204" pitchFamily="34" charset="0"/>
              <a:buChar char="v"/>
              <a:defRPr/>
            </a:pPr>
            <a:r>
              <a:rPr lang="en-US">
                <a:solidFill>
                  <a:srgbClr val="3CB6C7"/>
                </a:solidFill>
              </a:rPr>
              <a:t>Participating in traditional ceremonies. </a:t>
            </a:r>
          </a:p>
          <a:p>
            <a:pPr marL="800100" lvl="1" indent="-342900">
              <a:buFont typeface="Wingdings" panose="020B0604020202020204" pitchFamily="34" charset="0"/>
              <a:buChar char="v"/>
              <a:defRPr/>
            </a:pPr>
            <a:r>
              <a:rPr lang="en-US">
                <a:solidFill>
                  <a:srgbClr val="3CB6C7"/>
                </a:solidFill>
              </a:rPr>
              <a:t>Learning about your family history and drawing on the strength of your ancestors</a:t>
            </a:r>
          </a:p>
          <a:p>
            <a:pPr marL="800100" lvl="1" indent="-342900">
              <a:buFont typeface="Wingdings" panose="020B0604020202020204" pitchFamily="34" charset="0"/>
              <a:buChar char="v"/>
              <a:defRPr/>
            </a:pPr>
            <a:r>
              <a:rPr lang="en-US">
                <a:solidFill>
                  <a:srgbClr val="3CB6C7"/>
                </a:solidFill>
              </a:rPr>
              <a:t>Connecting with Elders and spirituality </a:t>
            </a:r>
          </a:p>
          <a:p>
            <a:pPr marL="800100" lvl="1" indent="-342900">
              <a:buFont typeface="Wingdings" panose="020B0604020202020204" pitchFamily="34" charset="0"/>
              <a:buChar char="v"/>
              <a:defRPr/>
            </a:pPr>
            <a:r>
              <a:rPr lang="en-US">
                <a:solidFill>
                  <a:srgbClr val="3CB6C7"/>
                </a:solidFill>
              </a:rPr>
              <a:t>Breaking the cycle and teaching the next generation that they are loved</a:t>
            </a:r>
          </a:p>
          <a:p>
            <a:pPr marL="457200">
              <a:spcBef>
                <a:spcPts val="0"/>
              </a:spcBef>
              <a:buFont typeface="Arial" panose="020B0604020202020204" pitchFamily="34" charset="0"/>
              <a:buChar char="•"/>
              <a:defRPr/>
            </a:pPr>
            <a:endParaRPr lang="en-US">
              <a:solidFill>
                <a:schemeClr val="tx1"/>
              </a:solidFill>
            </a:endParaRPr>
          </a:p>
          <a:p>
            <a:pPr marL="800100" lvl="1">
              <a:spcBef>
                <a:spcPts val="0"/>
              </a:spcBef>
              <a:buFont typeface="Arial" panose="020B0604020202020204" pitchFamily="34" charset="0"/>
              <a:buChar char="•"/>
              <a:defRPr/>
            </a:pPr>
            <a:endParaRPr lang="en-US">
              <a:solidFill>
                <a:schemeClr val="tx1"/>
              </a:solidFill>
            </a:endParaRPr>
          </a:p>
        </p:txBody>
      </p:sp>
    </p:spTree>
    <p:extLst>
      <p:ext uri="{BB962C8B-B14F-4D97-AF65-F5344CB8AC3E}">
        <p14:creationId xmlns:p14="http://schemas.microsoft.com/office/powerpoint/2010/main" val="375645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4" name="Title 3"/>
          <p:cNvSpPr>
            <a:spLocks noGrp="1"/>
          </p:cNvSpPr>
          <p:nvPr>
            <p:ph type="title"/>
          </p:nvPr>
        </p:nvSpPr>
        <p:spPr>
          <a:xfrm>
            <a:off x="838200" y="365125"/>
            <a:ext cx="4802415" cy="861106"/>
          </a:xfrm>
        </p:spPr>
        <p:txBody>
          <a:bodyPr vert="horz" lIns="91440" tIns="45720" rIns="91440" bIns="45720" rtlCol="0" anchor="ctr">
            <a:normAutofit/>
          </a:bodyPr>
          <a:lstStyle/>
          <a:p>
            <a:r>
              <a:rPr lang="en-US" sz="3400">
                <a:solidFill>
                  <a:schemeClr val="tx1"/>
                </a:solidFill>
              </a:rPr>
              <a:t>Planting Seeds of Hope</a:t>
            </a:r>
            <a:endParaRPr lang="en-US" sz="3400" kern="1200">
              <a:solidFill>
                <a:schemeClr val="tx1"/>
              </a:solidFill>
              <a:latin typeface="+mj-lt"/>
              <a:ea typeface="+mj-ea"/>
              <a:cs typeface="+mj-cs"/>
            </a:endParaRP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5" name="Content Placeholder 4"/>
          <p:cNvSpPr>
            <a:spLocks noGrp="1"/>
          </p:cNvSpPr>
          <p:nvPr>
            <p:ph sz="half" idx="1"/>
          </p:nvPr>
        </p:nvSpPr>
        <p:spPr>
          <a:xfrm>
            <a:off x="950685" y="1303111"/>
            <a:ext cx="10827657" cy="4821237"/>
          </a:xfrm>
        </p:spPr>
        <p:txBody>
          <a:bodyPr vert="horz" lIns="91440" tIns="45720" rIns="91440" bIns="45720" rtlCol="0" anchor="t">
            <a:normAutofit/>
          </a:bodyPr>
          <a:lstStyle/>
          <a:p>
            <a:pPr marL="0" indent="0">
              <a:lnSpc>
                <a:spcPct val="100000"/>
              </a:lnSpc>
              <a:spcBef>
                <a:spcPts val="0"/>
              </a:spcBef>
              <a:buNone/>
              <a:defRPr/>
            </a:pPr>
            <a:r>
              <a:rPr lang="en-US" i="1">
                <a:solidFill>
                  <a:srgbClr val="00587F"/>
                </a:solidFill>
                <a:ea typeface="+mn-lt"/>
                <a:cs typeface="+mn-lt"/>
              </a:rPr>
              <a:t>Reclaiming Voices</a:t>
            </a:r>
          </a:p>
          <a:p>
            <a:pPr>
              <a:buNone/>
              <a:defRPr/>
            </a:pPr>
            <a:r>
              <a:rPr lang="en-CA" sz="2400">
                <a:solidFill>
                  <a:srgbClr val="3E788C"/>
                </a:solidFill>
              </a:rPr>
              <a:t>Reclaiming identities as strong Indigenous Peoples is a powerful start to reclaiming our power. </a:t>
            </a:r>
            <a:endParaRPr lang="en-US" sz="2400">
              <a:ea typeface="+mn-lt"/>
              <a:cs typeface="+mn-lt"/>
            </a:endParaRPr>
          </a:p>
          <a:p>
            <a:pPr>
              <a:buNone/>
              <a:defRPr/>
            </a:pPr>
            <a:r>
              <a:rPr lang="en-CA" sz="2400">
                <a:solidFill>
                  <a:srgbClr val="3E788C"/>
                </a:solidFill>
              </a:rPr>
              <a:t>If you are interested in joining communities making change, don’t be shy. You are always welcome, and you belong:</a:t>
            </a:r>
            <a:endParaRPr lang="en-CA" sz="2400">
              <a:ea typeface="+mn-lt"/>
              <a:cs typeface="+mn-lt"/>
            </a:endParaRPr>
          </a:p>
          <a:p>
            <a:pPr>
              <a:buNone/>
              <a:defRPr/>
            </a:pPr>
            <a:endParaRPr lang="en-CA">
              <a:solidFill>
                <a:srgbClr val="3E788C"/>
              </a:solidFill>
            </a:endParaRPr>
          </a:p>
          <a:p>
            <a:pPr marL="971550" lvl="1" indent="-342900">
              <a:buFont typeface="Wingdings,Sans-Serif"/>
              <a:buChar char="v"/>
              <a:defRPr/>
            </a:pPr>
            <a:r>
              <a:rPr lang="en-CA">
                <a:solidFill>
                  <a:srgbClr val="3CB6C7"/>
                </a:solidFill>
              </a:rPr>
              <a:t>Friendship centers </a:t>
            </a:r>
            <a:endParaRPr lang="en-US">
              <a:ea typeface="+mn-lt"/>
              <a:cs typeface="+mn-lt"/>
            </a:endParaRPr>
          </a:p>
          <a:p>
            <a:pPr marL="971550" lvl="1" indent="-342900">
              <a:buFont typeface="Wingdings,Sans-Serif"/>
              <a:buChar char="v"/>
              <a:defRPr/>
            </a:pPr>
            <a:r>
              <a:rPr lang="en-CA">
                <a:solidFill>
                  <a:srgbClr val="3CB6C7"/>
                </a:solidFill>
              </a:rPr>
              <a:t>Programs run by Indigenous women across the country </a:t>
            </a:r>
            <a:endParaRPr lang="en-US">
              <a:ea typeface="+mn-lt"/>
              <a:cs typeface="+mn-lt"/>
            </a:endParaRPr>
          </a:p>
          <a:p>
            <a:pPr marL="971550" lvl="1" indent="-342900">
              <a:buFont typeface="Wingdings,Sans-Serif"/>
              <a:buChar char="v"/>
              <a:defRPr/>
            </a:pPr>
            <a:r>
              <a:rPr lang="en-CA">
                <a:solidFill>
                  <a:srgbClr val="3CB6C7"/>
                </a:solidFill>
              </a:rPr>
              <a:t>Events and gatherings for Indigenous peoples, including community marches for Missing and Murdered Indigenous Women and Girls</a:t>
            </a:r>
            <a:endParaRPr lang="en-US"/>
          </a:p>
          <a:p>
            <a:pPr marL="457200">
              <a:spcBef>
                <a:spcPts val="0"/>
              </a:spcBef>
              <a:buFont typeface="Arial" panose="020B0604020202020204" pitchFamily="34" charset="0"/>
              <a:buChar char="•"/>
              <a:defRPr/>
            </a:pPr>
            <a:endParaRPr lang="en-US" sz="1500">
              <a:solidFill>
                <a:schemeClr val="tx1"/>
              </a:solidFill>
            </a:endParaRPr>
          </a:p>
          <a:p>
            <a:pPr marL="800100" lvl="1">
              <a:spcBef>
                <a:spcPts val="0"/>
              </a:spcBef>
              <a:buFont typeface="Arial" panose="020B0604020202020204" pitchFamily="34" charset="0"/>
              <a:buChar char="•"/>
              <a:defRPr/>
            </a:pPr>
            <a:endParaRPr lang="en-US" sz="1500">
              <a:solidFill>
                <a:schemeClr val="tx1"/>
              </a:solidFill>
            </a:endParaRPr>
          </a:p>
        </p:txBody>
      </p:sp>
    </p:spTree>
    <p:extLst>
      <p:ext uri="{BB962C8B-B14F-4D97-AF65-F5344CB8AC3E}">
        <p14:creationId xmlns:p14="http://schemas.microsoft.com/office/powerpoint/2010/main" val="9351125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8"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4" name="Title 3"/>
          <p:cNvSpPr>
            <a:spLocks noGrp="1"/>
          </p:cNvSpPr>
          <p:nvPr>
            <p:ph type="title"/>
          </p:nvPr>
        </p:nvSpPr>
        <p:spPr>
          <a:xfrm>
            <a:off x="1188069" y="381935"/>
            <a:ext cx="4008583" cy="5974414"/>
          </a:xfrm>
        </p:spPr>
        <p:txBody>
          <a:bodyPr vert="horz" lIns="91440" tIns="45720" rIns="91440" bIns="45720" rtlCol="0" anchor="ctr">
            <a:normAutofit/>
          </a:bodyPr>
          <a:lstStyle/>
          <a:p>
            <a:r>
              <a:rPr lang="en-US" sz="8000" kern="1200">
                <a:solidFill>
                  <a:srgbClr val="FFFFFF"/>
                </a:solidFill>
                <a:latin typeface="+mj-lt"/>
                <a:ea typeface="+mj-ea"/>
                <a:cs typeface="+mj-cs"/>
              </a:rPr>
              <a:t>Planting Seeds of Hope </a:t>
            </a:r>
          </a:p>
        </p:txBody>
      </p:sp>
      <p:grpSp>
        <p:nvGrpSpPr>
          <p:cNvPr id="9" name="Group 13">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5"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sp>
          <p:nvSpPr>
            <p:cNvPr id="17"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587F"/>
                </a:solidFill>
                <a:effectLst/>
                <a:uLnTx/>
                <a:uFillTx/>
                <a:latin typeface="Trebuchet MS" panose="020B0603020202020204"/>
                <a:ea typeface="+mn-ea"/>
                <a:cs typeface="+mn-cs"/>
              </a:endParaRPr>
            </a:p>
          </p:txBody>
        </p:sp>
      </p:grpSp>
      <p:sp>
        <p:nvSpPr>
          <p:cNvPr id="5" name="Content Placeholder 4"/>
          <p:cNvSpPr>
            <a:spLocks noGrp="1"/>
          </p:cNvSpPr>
          <p:nvPr>
            <p:ph sz="half" idx="1"/>
          </p:nvPr>
        </p:nvSpPr>
        <p:spPr>
          <a:xfrm>
            <a:off x="6348033" y="1636000"/>
            <a:ext cx="4771607" cy="4575207"/>
          </a:xfrm>
        </p:spPr>
        <p:txBody>
          <a:bodyPr vert="horz" lIns="91440" tIns="45720" rIns="91440" bIns="45720" rtlCol="0" anchor="ctr">
            <a:normAutofit/>
          </a:bodyPr>
          <a:lstStyle/>
          <a:p>
            <a:pPr marL="0" indent="0" algn="ctr">
              <a:spcBef>
                <a:spcPts val="0"/>
              </a:spcBef>
              <a:buNone/>
              <a:defRPr/>
            </a:pPr>
            <a:r>
              <a:rPr lang="en-US" sz="3000">
                <a:solidFill>
                  <a:schemeClr val="tx1">
                    <a:alpha val="80000"/>
                  </a:schemeClr>
                </a:solidFill>
              </a:rPr>
              <a:t>“The eighth fire is going to burn, and our women are reclaiming our space, and that sometimes means we are going to have a big mouth. It might get us in trouble but [we have] had enough of not being able to speak our truth.” Grandma Shingoose</a:t>
            </a:r>
          </a:p>
          <a:p>
            <a:pPr marL="0">
              <a:spcBef>
                <a:spcPts val="0"/>
              </a:spcBef>
              <a:buFont typeface="Arial" panose="020B0604020202020204" pitchFamily="34" charset="0"/>
              <a:buChar char="•"/>
              <a:defRPr/>
            </a:pPr>
            <a:endParaRPr lang="en-US" sz="2000">
              <a:solidFill>
                <a:schemeClr val="tx1">
                  <a:alpha val="80000"/>
                </a:schemeClr>
              </a:solidFill>
            </a:endParaRPr>
          </a:p>
          <a:p>
            <a:pPr>
              <a:buFont typeface="Arial" panose="020B0604020202020204" pitchFamily="34" charset="0"/>
              <a:buChar char="•"/>
              <a:defRPr/>
            </a:pPr>
            <a:endParaRPr lang="en-US" sz="2000">
              <a:solidFill>
                <a:schemeClr val="tx1">
                  <a:alpha val="80000"/>
                </a:schemeClr>
              </a:solidFill>
            </a:endParaRPr>
          </a:p>
          <a:p>
            <a:pPr marL="0">
              <a:spcBef>
                <a:spcPts val="0"/>
              </a:spcBef>
              <a:buFont typeface="Arial" panose="020B0604020202020204" pitchFamily="34" charset="0"/>
              <a:buChar char="•"/>
              <a:defRPr/>
            </a:pPr>
            <a:endParaRPr lang="en-US" sz="2000">
              <a:solidFill>
                <a:schemeClr val="tx1">
                  <a:alpha val="80000"/>
                </a:schemeClr>
              </a:solidFill>
            </a:endParaRPr>
          </a:p>
          <a:p>
            <a:pPr marL="0">
              <a:spcBef>
                <a:spcPts val="0"/>
              </a:spcBef>
              <a:buFont typeface="Arial" panose="020B0604020202020204" pitchFamily="34" charset="0"/>
              <a:buChar char="•"/>
              <a:defRPr/>
            </a:pPr>
            <a:endParaRPr lang="en-US" sz="2000">
              <a:solidFill>
                <a:schemeClr val="tx1">
                  <a:alpha val="80000"/>
                </a:schemeClr>
              </a:solidFill>
            </a:endParaRPr>
          </a:p>
          <a:p>
            <a:pPr marL="457200">
              <a:spcBef>
                <a:spcPts val="0"/>
              </a:spcBef>
              <a:buFont typeface="Arial" panose="020B0604020202020204" pitchFamily="34" charset="0"/>
              <a:buChar char="•"/>
              <a:defRPr/>
            </a:pPr>
            <a:endParaRPr lang="en-US" sz="2000">
              <a:solidFill>
                <a:schemeClr val="tx1">
                  <a:alpha val="80000"/>
                </a:schemeClr>
              </a:solidFill>
            </a:endParaRPr>
          </a:p>
          <a:p>
            <a:pPr marL="800100" lvl="1">
              <a:spcBef>
                <a:spcPts val="0"/>
              </a:spcBef>
              <a:buFont typeface="Arial" panose="020B0604020202020204" pitchFamily="34" charset="0"/>
              <a:buChar char="•"/>
              <a:defRPr/>
            </a:pPr>
            <a:endParaRPr lang="en-US" sz="2000">
              <a:solidFill>
                <a:schemeClr val="tx1">
                  <a:alpha val="80000"/>
                </a:schemeClr>
              </a:solidFill>
            </a:endParaRPr>
          </a:p>
        </p:txBody>
      </p:sp>
      <p:cxnSp>
        <p:nvCxnSpPr>
          <p:cNvPr id="19" name="Straight Connector 18">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123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34746-4F90-4CC4-BC87-3975B9310771}"/>
              </a:ext>
            </a:extLst>
          </p:cNvPr>
          <p:cNvSpPr>
            <a:spLocks noGrp="1"/>
          </p:cNvSpPr>
          <p:nvPr>
            <p:ph type="title"/>
          </p:nvPr>
        </p:nvSpPr>
        <p:spPr/>
        <p:txBody>
          <a:bodyPr lIns="91440" tIns="45720" rIns="91440" bIns="45720" anchor="t"/>
          <a:lstStyle/>
          <a:p>
            <a:r>
              <a:rPr lang="en-US"/>
              <a:t>References </a:t>
            </a:r>
          </a:p>
        </p:txBody>
      </p:sp>
      <p:sp>
        <p:nvSpPr>
          <p:cNvPr id="3" name="Content Placeholder 2">
            <a:extLst>
              <a:ext uri="{FF2B5EF4-FFF2-40B4-BE49-F238E27FC236}">
                <a16:creationId xmlns:a16="http://schemas.microsoft.com/office/drawing/2014/main" id="{83C8B4CA-3009-4E47-AB1A-A54CCB082EA3}"/>
              </a:ext>
            </a:extLst>
          </p:cNvPr>
          <p:cNvSpPr>
            <a:spLocks noGrp="1"/>
          </p:cNvSpPr>
          <p:nvPr>
            <p:ph sz="half" idx="1"/>
          </p:nvPr>
        </p:nvSpPr>
        <p:spPr>
          <a:xfrm>
            <a:off x="180179" y="1395074"/>
            <a:ext cx="12214180" cy="5624247"/>
          </a:xfrm>
        </p:spPr>
        <p:txBody>
          <a:bodyPr lIns="91440" tIns="45720" rIns="91440" bIns="45720" anchor="t"/>
          <a:lstStyle/>
          <a:p>
            <a:pPr marL="0" indent="0">
              <a:buNone/>
            </a:pPr>
            <a:r>
              <a:rPr lang="en-US" sz="950">
                <a:ea typeface="+mn-lt"/>
                <a:cs typeface="+mn-lt"/>
              </a:rPr>
              <a:t>Bourgeois, Robyn (2015) Colonial Exploitation: The Canadian State and the Trafficking of Indigenous Women and Girls in Canada, UCLA Law Review. 62 (2015): 1426-1463, </a:t>
            </a:r>
            <a:r>
              <a:rPr lang="en-US" sz="950" u="sng">
                <a:ea typeface="+mn-lt"/>
                <a:cs typeface="+mn-lt"/>
                <a:hlinkClick r:id="rId3"/>
              </a:rPr>
              <a:t>https://www.uclalawreview.org/wp-content/uploads/2019/09/Bourgeois-final_8.15.pdf</a:t>
            </a:r>
            <a:endParaRPr lang="en-US" sz="950">
              <a:ea typeface="+mn-lt"/>
              <a:cs typeface="+mn-lt"/>
            </a:endParaRPr>
          </a:p>
          <a:p>
            <a:pPr marL="0" indent="0">
              <a:buNone/>
            </a:pPr>
            <a:r>
              <a:rPr lang="en-CA" sz="950">
                <a:ea typeface="+mn-lt"/>
                <a:cs typeface="+mn-lt"/>
              </a:rPr>
              <a:t>Canadian Women’s Foundation (2014) “No More” Ending Sex Trafficking in Canada: Report of the National Task Force on Sex Trafficking of Women and Girls in Canada, Canadian Women’s Foundation, </a:t>
            </a:r>
            <a:r>
              <a:rPr lang="en-CA" sz="950" u="sng">
                <a:ea typeface="+mn-lt"/>
                <a:cs typeface="+mn-lt"/>
                <a:hlinkClick r:id="rId4"/>
              </a:rPr>
              <a:t>http://canadianwomen.org/sites/canadianwomen.org/files/NO%20MORE.%20Task%20Force%20Report.pdf</a:t>
            </a:r>
            <a:endParaRPr lang="en-US" sz="950">
              <a:ea typeface="+mn-lt"/>
              <a:cs typeface="+mn-lt"/>
            </a:endParaRPr>
          </a:p>
          <a:p>
            <a:pPr marL="0" indent="0">
              <a:buNone/>
            </a:pPr>
            <a:r>
              <a:rPr lang="en-US" sz="950">
                <a:ea typeface="+mn-lt"/>
                <a:cs typeface="+mn-lt"/>
              </a:rPr>
              <a:t>Department of Justice (2017) Victimization of Indigenous Women and Girls - Just Facts, Government of Canada,  </a:t>
            </a:r>
            <a:r>
              <a:rPr lang="en-CA" sz="950" u="sng">
                <a:ea typeface="+mn-lt"/>
                <a:cs typeface="+mn-lt"/>
                <a:hlinkClick r:id="rId5"/>
              </a:rPr>
              <a:t>https://www.justice.gc.ca/eng/rp-pr/jr/jf-pf/2017/july05.html</a:t>
            </a:r>
            <a:endParaRPr lang="en-US" sz="950">
              <a:ea typeface="+mn-lt"/>
              <a:cs typeface="+mn-lt"/>
            </a:endParaRPr>
          </a:p>
          <a:p>
            <a:pPr marL="0" indent="0">
              <a:buNone/>
            </a:pPr>
            <a:r>
              <a:rPr lang="en-US" sz="950">
                <a:ea typeface="+mn-lt"/>
                <a:cs typeface="+mn-lt"/>
              </a:rPr>
              <a:t>Department of Justice (2020) “About Human Trafficking.” Government of Canada. </a:t>
            </a:r>
            <a:r>
              <a:rPr lang="en-CA" sz="950" u="sng">
                <a:ea typeface="+mn-lt"/>
                <a:cs typeface="+mn-lt"/>
                <a:hlinkClick r:id="rId6"/>
              </a:rPr>
              <a:t>https://www.publicsafety.gc.ca/cnt/cntrng-crm/hmn-trffckng/abt-hmn-trffckng-en.aspx</a:t>
            </a:r>
            <a:endParaRPr lang="en-US" sz="950">
              <a:ea typeface="+mn-lt"/>
              <a:cs typeface="+mn-lt"/>
            </a:endParaRPr>
          </a:p>
          <a:p>
            <a:pPr marL="0" indent="0">
              <a:buNone/>
            </a:pPr>
            <a:r>
              <a:rPr lang="en-US" sz="950">
                <a:ea typeface="+mn-lt"/>
                <a:cs typeface="+mn-lt"/>
              </a:rPr>
              <a:t>Global Indigenous Council (2020) GIC Issues - #MMIW, Missing and Murdered Indigenous Women, Global Indigenous Council, </a:t>
            </a:r>
            <a:r>
              <a:rPr lang="en-CA" sz="950" u="sng">
                <a:ea typeface="+mn-lt"/>
                <a:cs typeface="+mn-lt"/>
                <a:hlinkClick r:id="rId7"/>
              </a:rPr>
              <a:t>https://www.globalindigenouscouncil.com/mmiw</a:t>
            </a:r>
            <a:endParaRPr lang="en-US" sz="950">
              <a:ea typeface="+mn-lt"/>
              <a:cs typeface="+mn-lt"/>
            </a:endParaRPr>
          </a:p>
          <a:p>
            <a:pPr marL="0" indent="0">
              <a:buNone/>
            </a:pPr>
            <a:r>
              <a:rPr lang="en-US" sz="950">
                <a:ea typeface="+mn-lt"/>
                <a:cs typeface="+mn-lt"/>
              </a:rPr>
              <a:t>Human Rights Watch (2013) Those Who Take Us Away: Abusive Policing and Failures in Protection of Indigenous Women and Girls in Northern British Columbia, Canada. Human Rights Watch, </a:t>
            </a:r>
            <a:r>
              <a:rPr lang="en-US" sz="950" u="sng">
                <a:ea typeface="+mn-lt"/>
                <a:cs typeface="+mn-lt"/>
                <a:hlinkClick r:id="rId8"/>
              </a:rPr>
              <a:t>https://www.hrw.org/report/2013/02/13/those-who-take-us-away/abusive-policing-and-failures-protection-indigenous-women</a:t>
            </a:r>
            <a:endParaRPr lang="en-US" sz="950">
              <a:ea typeface="+mn-lt"/>
              <a:cs typeface="+mn-lt"/>
            </a:endParaRPr>
          </a:p>
          <a:p>
            <a:pPr marL="0" indent="0">
              <a:buNone/>
            </a:pPr>
            <a:r>
              <a:rPr lang="en-CA" sz="950">
                <a:ea typeface="+mn-lt"/>
                <a:cs typeface="+mn-lt"/>
              </a:rPr>
              <a:t>Kingsley, C., &amp; Mark, M. (2000) Sacred lives: Canadian Aboriginal children &amp; youth speak out about sexual exploitation. Toronto, ON: Save the Children Canada.</a:t>
            </a:r>
            <a:endParaRPr lang="en-US" sz="950">
              <a:ea typeface="+mn-lt"/>
              <a:cs typeface="+mn-lt"/>
            </a:endParaRPr>
          </a:p>
          <a:p>
            <a:pPr marL="0" indent="0">
              <a:buNone/>
            </a:pPr>
            <a:r>
              <a:rPr lang="en-CA" sz="950">
                <a:ea typeface="+mn-lt"/>
                <a:cs typeface="+mn-lt"/>
              </a:rPr>
              <a:t>Lawrence, Bonita (2016) Enslavement of Indigenous Peoples in Canada, The Canadian Encyclopedia,  </a:t>
            </a:r>
            <a:r>
              <a:rPr lang="en-CA" sz="950" u="sng">
                <a:ea typeface="+mn-lt"/>
                <a:cs typeface="+mn-lt"/>
                <a:hlinkClick r:id="rId9"/>
              </a:rPr>
              <a:t>https://www.thecanadianencyclopedia.ca/en/article/slavery-of-indigenous-people-in-canada</a:t>
            </a:r>
            <a:endParaRPr lang="en-US" sz="950">
              <a:ea typeface="+mn-lt"/>
              <a:cs typeface="+mn-lt"/>
            </a:endParaRPr>
          </a:p>
          <a:p>
            <a:pPr marL="0" indent="0">
              <a:buNone/>
            </a:pPr>
            <a:r>
              <a:rPr lang="en-CA" sz="950">
                <a:ea typeface="+mn-lt"/>
                <a:cs typeface="+mn-lt"/>
              </a:rPr>
              <a:t>Lucchesi, </a:t>
            </a:r>
            <a:r>
              <a:rPr lang="en-CA" sz="950" err="1">
                <a:ea typeface="+mn-lt"/>
                <a:cs typeface="+mn-lt"/>
              </a:rPr>
              <a:t>Annita</a:t>
            </a:r>
            <a:r>
              <a:rPr lang="en-CA" sz="950">
                <a:ea typeface="+mn-lt"/>
                <a:cs typeface="+mn-lt"/>
              </a:rPr>
              <a:t> </a:t>
            </a:r>
            <a:r>
              <a:rPr lang="en-CA" sz="950" err="1">
                <a:ea typeface="+mn-lt"/>
                <a:cs typeface="+mn-lt"/>
              </a:rPr>
              <a:t>Hetoev_ehotohke’e</a:t>
            </a:r>
            <a:r>
              <a:rPr lang="en-CA" sz="950">
                <a:ea typeface="+mn-lt"/>
                <a:cs typeface="+mn-lt"/>
              </a:rPr>
              <a:t> (2019) Mapping geographies of Canadian colonial occupation: pathway analysis of murdered indigenous women and girls, Gender, Place &amp; Culture, 7 (1), DOI: </a:t>
            </a:r>
            <a:r>
              <a:rPr lang="en-CA" sz="950" u="sng">
                <a:ea typeface="+mn-lt"/>
                <a:cs typeface="+mn-lt"/>
                <a:hlinkClick r:id="rId10"/>
              </a:rPr>
              <a:t>https://doi.org/10.1080/0966369X.2018.1553864</a:t>
            </a:r>
            <a:endParaRPr lang="en-CA" sz="950" u="sng">
              <a:ea typeface="+mn-lt"/>
              <a:cs typeface="+mn-lt"/>
            </a:endParaRPr>
          </a:p>
          <a:p>
            <a:pPr marL="0" indent="0">
              <a:buNone/>
            </a:pPr>
            <a:r>
              <a:rPr lang="en-CA" sz="950">
                <a:ea typeface="+mn-lt"/>
                <a:cs typeface="+mn-lt"/>
              </a:rPr>
              <a:t>Ma Mawi Wi Chi </a:t>
            </a:r>
            <a:r>
              <a:rPr lang="en-CA" sz="950" err="1">
                <a:ea typeface="+mn-lt"/>
                <a:cs typeface="+mn-lt"/>
              </a:rPr>
              <a:t>Itata</a:t>
            </a:r>
            <a:r>
              <a:rPr lang="en-CA" sz="950">
                <a:ea typeface="+mn-lt"/>
                <a:cs typeface="+mn-lt"/>
              </a:rPr>
              <a:t> Centre Survivors Circle Participants. </a:t>
            </a:r>
            <a:endParaRPr lang="en-CA" sz="950" u="sng">
              <a:ea typeface="+mn-lt"/>
              <a:cs typeface="+mn-lt"/>
            </a:endParaRPr>
          </a:p>
          <a:p>
            <a:pPr marL="0" indent="0">
              <a:buNone/>
            </a:pPr>
            <a:r>
              <a:rPr lang="en-US" sz="950">
                <a:ea typeface="+mn-lt"/>
                <a:cs typeface="+mn-lt"/>
              </a:rPr>
              <a:t>Newfoundland &amp; Labrador (2020) Fact Sheet: Violence Against Aboriginal Women, Government of Newfoundland &amp; Labrador Violence Prevention Initiative,  </a:t>
            </a:r>
            <a:r>
              <a:rPr lang="en-CA" sz="950" u="sng">
                <a:ea typeface="+mn-lt"/>
                <a:cs typeface="+mn-lt"/>
                <a:hlinkClick r:id="rId11"/>
              </a:rPr>
              <a:t>https://www.gov.nl.ca/vpi/files/aboriginal_women_fact_sheet.pdf</a:t>
            </a:r>
            <a:r>
              <a:rPr lang="en-CA" sz="950">
                <a:ea typeface="+mn-lt"/>
                <a:cs typeface="+mn-lt"/>
              </a:rPr>
              <a:t> </a:t>
            </a:r>
            <a:endParaRPr lang="en-US" sz="950">
              <a:ea typeface="+mn-lt"/>
              <a:cs typeface="+mn-lt"/>
            </a:endParaRPr>
          </a:p>
          <a:p>
            <a:pPr marL="0" indent="0">
              <a:buNone/>
            </a:pPr>
            <a:r>
              <a:rPr lang="en-US" sz="950">
                <a:ea typeface="+mn-lt"/>
                <a:cs typeface="+mn-lt"/>
              </a:rPr>
              <a:t>Native Women’s Association of Canada (2014) Sexual Exploitation and Trafficking of Aboriginal Women and Girls: Literature Review and Key Informant Interviews – Final Report, Native Women’s Association of Canada, Ottawa, Canada. </a:t>
            </a:r>
            <a:r>
              <a:rPr lang="en-US" sz="950" u="sng">
                <a:ea typeface="+mn-lt"/>
                <a:cs typeface="+mn-lt"/>
                <a:hlinkClick r:id="rId12"/>
              </a:rPr>
              <a:t>http://drc.usask.ca/projects/legal_aid/file/resource336-2d37041a.pdf</a:t>
            </a:r>
            <a:endParaRPr lang="en-US" sz="950">
              <a:ea typeface="+mn-lt"/>
              <a:cs typeface="+mn-lt"/>
            </a:endParaRPr>
          </a:p>
          <a:p>
            <a:pPr marL="0" indent="0">
              <a:buNone/>
            </a:pPr>
            <a:r>
              <a:rPr lang="en-CA" sz="950" err="1">
                <a:ea typeface="+mn-lt"/>
                <a:cs typeface="+mn-lt"/>
              </a:rPr>
              <a:t>Palmater</a:t>
            </a:r>
            <a:r>
              <a:rPr lang="en-CA" sz="950">
                <a:ea typeface="+mn-lt"/>
                <a:cs typeface="+mn-lt"/>
              </a:rPr>
              <a:t>, Pamela (2016) Shining Light on the Dark Places: Addressing Police Racism and Sexualized Violence against Indigenous Women and Girls in the National Inquiry, Canadian Journal of Women and the Law, 28 (2): 253-284. DOI: 10.3138/cjwl.28.2.253</a:t>
            </a:r>
            <a:endParaRPr lang="en-US" sz="950">
              <a:ea typeface="+mn-lt"/>
              <a:cs typeface="+mn-lt"/>
            </a:endParaRPr>
          </a:p>
          <a:p>
            <a:pPr marL="0" indent="0">
              <a:buNone/>
            </a:pPr>
            <a:r>
              <a:rPr lang="en-CA" sz="950">
                <a:ea typeface="+mn-lt"/>
                <a:cs typeface="+mn-lt"/>
              </a:rPr>
              <a:t>Razack, Sherene H. (2016) Gendering Disposability, Canadian Journal of Women and the Law, 28 (2): 285-307, </a:t>
            </a:r>
            <a:r>
              <a:rPr lang="en-CA" sz="950" u="sng">
                <a:ea typeface="+mn-lt"/>
                <a:cs typeface="+mn-lt"/>
                <a:hlinkClick r:id="rId13"/>
              </a:rPr>
              <a:t>https://www.utpjournals.press/doi/abs/10.3138/cjwl.28.2.285</a:t>
            </a:r>
            <a:endParaRPr lang="en-US" sz="950">
              <a:ea typeface="+mn-lt"/>
              <a:cs typeface="+mn-lt"/>
            </a:endParaRPr>
          </a:p>
          <a:p>
            <a:pPr marL="0" indent="0">
              <a:buNone/>
            </a:pPr>
            <a:r>
              <a:rPr lang="en-US" sz="950">
                <a:ea typeface="+mn-lt"/>
                <a:cs typeface="+mn-lt"/>
              </a:rPr>
              <a:t>RCMP (2015) Missing and Murdered Aboriginal Women: 2015 Update to the National Operational Overview, Royal Canadian Mounted Police,  </a:t>
            </a:r>
            <a:r>
              <a:rPr lang="en-US" sz="950" u="sng">
                <a:ea typeface="+mn-lt"/>
                <a:cs typeface="+mn-lt"/>
                <a:hlinkClick r:id="rId14"/>
              </a:rPr>
              <a:t>https://www.rcmp-grc.gc.ca/en/missing-and-murdered-aboriginal-women-2015-update-national-operational-overview</a:t>
            </a:r>
            <a:endParaRPr lang="en-US" sz="950">
              <a:ea typeface="+mn-lt"/>
              <a:cs typeface="+mn-lt"/>
            </a:endParaRPr>
          </a:p>
          <a:p>
            <a:pPr marL="0" indent="0">
              <a:buNone/>
            </a:pPr>
            <a:r>
              <a:rPr lang="en-CA" sz="950">
                <a:ea typeface="+mn-lt"/>
                <a:cs typeface="+mn-lt"/>
              </a:rPr>
              <a:t>Sikka, Anette, (2010) Trafficking of Aboriginal Women and Girls in Canada, Aboriginal Policy Research Consortium International (</a:t>
            </a:r>
            <a:r>
              <a:rPr lang="en-CA" sz="950" err="1">
                <a:ea typeface="+mn-lt"/>
                <a:cs typeface="+mn-lt"/>
              </a:rPr>
              <a:t>APRCi</a:t>
            </a:r>
            <a:r>
              <a:rPr lang="en-CA" sz="950">
                <a:ea typeface="+mn-lt"/>
                <a:cs typeface="+mn-lt"/>
              </a:rPr>
              <a:t>). 57 (2010): 201-231. </a:t>
            </a:r>
            <a:r>
              <a:rPr lang="en-CA" sz="950" u="sng">
                <a:ea typeface="+mn-lt"/>
                <a:cs typeface="+mn-lt"/>
                <a:hlinkClick r:id="rId15"/>
              </a:rPr>
              <a:t>https://ir.lib.uwo.ca/aprci/57/</a:t>
            </a:r>
            <a:endParaRPr lang="en-US" sz="950">
              <a:ea typeface="+mn-lt"/>
              <a:cs typeface="+mn-lt"/>
            </a:endParaRPr>
          </a:p>
          <a:p>
            <a:pPr marL="0" indent="0">
              <a:buNone/>
            </a:pPr>
            <a:endParaRPr lang="en-US">
              <a:ea typeface="+mn-lt"/>
              <a:cs typeface="+mn-lt"/>
            </a:endParaRPr>
          </a:p>
          <a:p>
            <a:pPr marL="0" indent="0">
              <a:buNone/>
            </a:pPr>
            <a:endParaRPr lang="en-US"/>
          </a:p>
        </p:txBody>
      </p:sp>
    </p:spTree>
    <p:extLst>
      <p:ext uri="{BB962C8B-B14F-4D97-AF65-F5344CB8AC3E}">
        <p14:creationId xmlns:p14="http://schemas.microsoft.com/office/powerpoint/2010/main" val="988958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94CA05A-7F1A-485B-BC6F-D451C92CD820}"/>
              </a:ext>
            </a:extLst>
          </p:cNvPr>
          <p:cNvSpPr>
            <a:spLocks noGrp="1"/>
          </p:cNvSpPr>
          <p:nvPr>
            <p:ph type="title"/>
          </p:nvPr>
        </p:nvSpPr>
        <p:spPr>
          <a:xfrm>
            <a:off x="672495" y="162077"/>
            <a:ext cx="10897809" cy="830937"/>
          </a:xfrm>
        </p:spPr>
        <p:txBody>
          <a:bodyPr vert="horz" lIns="91440" tIns="45720" rIns="91440" bIns="45720" rtlCol="0" anchor="ctr">
            <a:normAutofit/>
          </a:bodyPr>
          <a:lstStyle/>
          <a:p>
            <a:r>
              <a:rPr lang="en-US" sz="3100" kern="1200">
                <a:solidFill>
                  <a:schemeClr val="tx1"/>
                </a:solidFill>
                <a:latin typeface="+mj-lt"/>
                <a:ea typeface="+mj-ea"/>
                <a:cs typeface="+mj-cs"/>
              </a:rPr>
              <a:t>Key Terms</a:t>
            </a:r>
          </a:p>
        </p:txBody>
      </p:sp>
      <p:sp>
        <p:nvSpPr>
          <p:cNvPr id="3" name="Content Placeholder 2">
            <a:extLst>
              <a:ext uri="{FF2B5EF4-FFF2-40B4-BE49-F238E27FC236}">
                <a16:creationId xmlns:a16="http://schemas.microsoft.com/office/drawing/2014/main" id="{66848715-2091-4BF2-9181-ABACC0DA1B1D}"/>
              </a:ext>
            </a:extLst>
          </p:cNvPr>
          <p:cNvSpPr>
            <a:spLocks noGrp="1"/>
          </p:cNvSpPr>
          <p:nvPr>
            <p:ph sz="half" idx="1"/>
          </p:nvPr>
        </p:nvSpPr>
        <p:spPr>
          <a:xfrm>
            <a:off x="643056" y="1375759"/>
            <a:ext cx="10905066" cy="4393982"/>
          </a:xfrm>
        </p:spPr>
        <p:txBody>
          <a:bodyPr vert="horz" lIns="91440" tIns="45720" rIns="91440" bIns="45720" rtlCol="0" anchor="t">
            <a:noAutofit/>
          </a:bodyPr>
          <a:lstStyle/>
          <a:p>
            <a:pPr marL="0" indent="0">
              <a:spcBef>
                <a:spcPts val="0"/>
              </a:spcBef>
              <a:spcAft>
                <a:spcPts val="600"/>
              </a:spcAft>
              <a:buNone/>
            </a:pPr>
            <a:r>
              <a:rPr lang="en-US" sz="2200" b="1">
                <a:solidFill>
                  <a:schemeClr val="tx1"/>
                </a:solidFill>
              </a:rPr>
              <a:t>Settler Colonialism: </a:t>
            </a:r>
            <a:r>
              <a:rPr lang="en-US" sz="2200">
                <a:solidFill>
                  <a:srgbClr val="3E788C"/>
                </a:solidFill>
              </a:rPr>
              <a:t>A form of colonialism where a colonial power claims a territory and begins to replace the Indigenous population with settlers who then create a new national identity. </a:t>
            </a:r>
          </a:p>
          <a:p>
            <a:pPr>
              <a:spcBef>
                <a:spcPts val="0"/>
              </a:spcBef>
              <a:spcAft>
                <a:spcPts val="600"/>
              </a:spcAft>
              <a:buFont typeface="Arial" panose="020B0604020202020204" pitchFamily="34" charset="0"/>
              <a:buChar char="•"/>
            </a:pPr>
            <a:endParaRPr lang="en-US" sz="2200">
              <a:solidFill>
                <a:schemeClr val="tx1"/>
              </a:solidFill>
            </a:endParaRPr>
          </a:p>
          <a:p>
            <a:pPr marL="0" indent="0">
              <a:spcBef>
                <a:spcPts val="0"/>
              </a:spcBef>
              <a:spcAft>
                <a:spcPts val="600"/>
              </a:spcAft>
              <a:buNone/>
            </a:pPr>
            <a:r>
              <a:rPr lang="en-US" sz="2200" b="1">
                <a:solidFill>
                  <a:schemeClr val="tx1"/>
                </a:solidFill>
              </a:rPr>
              <a:t>Sexual Exploitation:</a:t>
            </a:r>
            <a:r>
              <a:rPr lang="en-US" sz="2200">
                <a:solidFill>
                  <a:schemeClr val="tx1"/>
                </a:solidFill>
              </a:rPr>
              <a:t> </a:t>
            </a:r>
            <a:r>
              <a:rPr lang="en-US" sz="2200">
                <a:solidFill>
                  <a:srgbClr val="3E788C"/>
                </a:solidFill>
              </a:rPr>
              <a:t>When a person gains something from the sexual acts of a person they have a position of power over. </a:t>
            </a:r>
          </a:p>
          <a:p>
            <a:pPr>
              <a:spcBef>
                <a:spcPts val="0"/>
              </a:spcBef>
              <a:spcAft>
                <a:spcPts val="600"/>
              </a:spcAft>
              <a:buFont typeface="Arial" panose="020B0604020202020204" pitchFamily="34" charset="0"/>
              <a:buChar char="•"/>
            </a:pPr>
            <a:endParaRPr lang="en-US" sz="2200" b="1">
              <a:solidFill>
                <a:schemeClr val="tx1"/>
              </a:solidFill>
            </a:endParaRPr>
          </a:p>
          <a:p>
            <a:pPr marL="0" indent="0">
              <a:spcBef>
                <a:spcPts val="0"/>
              </a:spcBef>
              <a:spcAft>
                <a:spcPts val="600"/>
              </a:spcAft>
              <a:buNone/>
            </a:pPr>
            <a:r>
              <a:rPr lang="en-US" sz="2200" b="1">
                <a:solidFill>
                  <a:schemeClr val="tx1"/>
                </a:solidFill>
              </a:rPr>
              <a:t>Systemic Racism: </a:t>
            </a:r>
            <a:r>
              <a:rPr lang="en-US" sz="2200">
                <a:solidFill>
                  <a:srgbClr val="3E788C"/>
                </a:solidFill>
              </a:rPr>
              <a:t>Taking discriminatory beliefs and turning them into practice that can be seen in policies and laws that protect and serve one group of people over another.</a:t>
            </a:r>
          </a:p>
          <a:p>
            <a:pPr>
              <a:spcBef>
                <a:spcPts val="0"/>
              </a:spcBef>
              <a:spcAft>
                <a:spcPts val="600"/>
              </a:spcAft>
              <a:buFont typeface="Arial" panose="020B0604020202020204" pitchFamily="34" charset="0"/>
              <a:buChar char="•"/>
            </a:pPr>
            <a:endParaRPr lang="en-US" sz="2200">
              <a:solidFill>
                <a:schemeClr val="tx1"/>
              </a:solidFill>
            </a:endParaRPr>
          </a:p>
          <a:p>
            <a:pPr marL="0" indent="0">
              <a:spcBef>
                <a:spcPts val="0"/>
              </a:spcBef>
              <a:spcAft>
                <a:spcPts val="600"/>
              </a:spcAft>
              <a:buNone/>
            </a:pPr>
            <a:r>
              <a:rPr lang="en-US" sz="2200" b="1">
                <a:solidFill>
                  <a:schemeClr val="tx1"/>
                </a:solidFill>
              </a:rPr>
              <a:t>Trauma:</a:t>
            </a:r>
            <a:r>
              <a:rPr lang="en-US" sz="2200">
                <a:solidFill>
                  <a:schemeClr val="tx1"/>
                </a:solidFill>
              </a:rPr>
              <a:t> </a:t>
            </a:r>
            <a:r>
              <a:rPr lang="en-US" sz="2200">
                <a:solidFill>
                  <a:srgbClr val="3E788C"/>
                </a:solidFill>
              </a:rPr>
              <a:t>An emotional response to an experience that disturbs and/or scares a person so much that they struggle to cope with their feelings.</a:t>
            </a:r>
          </a:p>
        </p:txBody>
      </p:sp>
      <p:sp>
        <p:nvSpPr>
          <p:cNvPr id="10" name="Rectangle 9">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2" name="Isosceles Triangle 11">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4" name="Isosceles Triangle 1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90026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014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2555631" y="1441938"/>
            <a:ext cx="7080738" cy="3974124"/>
          </a:xfrm>
        </p:spPr>
        <p:txBody>
          <a:bodyPr lIns="91440" tIns="45720" rIns="91440" bIns="45720" anchor="t">
            <a:normAutofit/>
          </a:bodyPr>
          <a:lstStyle/>
          <a:p>
            <a:r>
              <a:rPr lang="en-US" sz="5400">
                <a:solidFill>
                  <a:schemeClr val="bg1">
                    <a:lumMod val="95000"/>
                    <a:lumOff val="5000"/>
                  </a:schemeClr>
                </a:solidFill>
              </a:rPr>
              <a:t>Trafficking Indigenous Women, Girls &amp; 2SLGBTQQIA+ Peoples: Community Members</a:t>
            </a:r>
          </a:p>
        </p:txBody>
      </p:sp>
    </p:spTree>
    <p:extLst>
      <p:ext uri="{BB962C8B-B14F-4D97-AF65-F5344CB8AC3E}">
        <p14:creationId xmlns:p14="http://schemas.microsoft.com/office/powerpoint/2010/main" val="27849104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sp>
        <p:nvSpPr>
          <p:cNvPr id="2" name="Title 1"/>
          <p:cNvSpPr>
            <a:spLocks noGrp="1"/>
          </p:cNvSpPr>
          <p:nvPr>
            <p:ph type="title"/>
          </p:nvPr>
        </p:nvSpPr>
        <p:spPr>
          <a:xfrm>
            <a:off x="635000" y="640823"/>
            <a:ext cx="3418659" cy="5583148"/>
          </a:xfrm>
        </p:spPr>
        <p:txBody>
          <a:bodyPr vert="horz" lIns="91440" tIns="45720" rIns="91440" bIns="45720" rtlCol="0" anchor="ctr">
            <a:normAutofit/>
          </a:bodyPr>
          <a:lstStyle/>
          <a:p>
            <a:r>
              <a:rPr lang="en-US" sz="5400" kern="1200">
                <a:solidFill>
                  <a:schemeClr val="tx1"/>
                </a:solidFill>
                <a:latin typeface="+mj-lt"/>
                <a:ea typeface="+mj-ea"/>
                <a:cs typeface="+mj-cs"/>
              </a:rPr>
              <a:t>Table of Contents</a:t>
            </a:r>
          </a:p>
        </p:txBody>
      </p:sp>
      <p:sp>
        <p:nvSpPr>
          <p:cNvPr id="5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graphicFrame>
        <p:nvGraphicFramePr>
          <p:cNvPr id="45" name="Content Placeholder 2">
            <a:extLst>
              <a:ext uri="{FF2B5EF4-FFF2-40B4-BE49-F238E27FC236}">
                <a16:creationId xmlns:a16="http://schemas.microsoft.com/office/drawing/2014/main" id="{7DF9555B-771B-482B-BFFE-F62408A296CD}"/>
              </a:ext>
            </a:extLst>
          </p:cNvPr>
          <p:cNvGraphicFramePr>
            <a:graphicFrameLocks noGrp="1"/>
          </p:cNvGraphicFramePr>
          <p:nvPr>
            <p:ph sz="half" idx="1"/>
          </p:nvPr>
        </p:nvGraphicFramePr>
        <p:xfrm>
          <a:off x="4648018" y="640822"/>
          <a:ext cx="7073040"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7128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896" y="757188"/>
            <a:ext cx="10515600" cy="1200544"/>
          </a:xfrm>
        </p:spPr>
        <p:txBody>
          <a:bodyPr lIns="91440" tIns="45720" rIns="91440" bIns="45720" anchor="t"/>
          <a:lstStyle/>
          <a:p>
            <a:r>
              <a:rPr lang="en-US"/>
              <a:t>A Brief History of Colonization</a:t>
            </a:r>
          </a:p>
        </p:txBody>
      </p:sp>
    </p:spTree>
    <p:extLst>
      <p:ext uri="{BB962C8B-B14F-4D97-AF65-F5344CB8AC3E}">
        <p14:creationId xmlns:p14="http://schemas.microsoft.com/office/powerpoint/2010/main" val="914178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7F307E1-26FA-4252-94D1-9711C4518C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6" name="Picture 6" descr="Icon&#10;&#10;Description automatically generated">
            <a:extLst>
              <a:ext uri="{FF2B5EF4-FFF2-40B4-BE49-F238E27FC236}">
                <a16:creationId xmlns:a16="http://schemas.microsoft.com/office/drawing/2014/main" id="{5614AF80-A5C4-4E67-B8D5-DE3537395049}"/>
              </a:ext>
            </a:extLst>
          </p:cNvPr>
          <p:cNvPicPr>
            <a:picLocks noChangeAspect="1"/>
          </p:cNvPicPr>
          <p:nvPr/>
        </p:nvPicPr>
        <p:blipFill rotWithShape="1">
          <a:blip r:embed="rId3"/>
          <a:srcRect r="369"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4" name="Picture 4" descr="Icon&#10;&#10;Description automatically generated">
            <a:extLst>
              <a:ext uri="{FF2B5EF4-FFF2-40B4-BE49-F238E27FC236}">
                <a16:creationId xmlns:a16="http://schemas.microsoft.com/office/drawing/2014/main" id="{5956D8B8-66D7-4043-8928-29173DD6A2F5}"/>
              </a:ext>
            </a:extLst>
          </p:cNvPr>
          <p:cNvPicPr>
            <a:picLocks noChangeAspect="1"/>
          </p:cNvPicPr>
          <p:nvPr/>
        </p:nvPicPr>
        <p:blipFill rotWithShape="1">
          <a:blip r:embed="rId4"/>
          <a:srcRect l="12762" r="4345"/>
          <a:stretch/>
        </p:blipFill>
        <p:spPr>
          <a:xfrm>
            <a:off x="8530121" y="3456433"/>
            <a:ext cx="3661880" cy="3401568"/>
          </a:xfrm>
          <a:custGeom>
            <a:avLst/>
            <a:gdLst/>
            <a:ahLst/>
            <a:cxnLst/>
            <a:rect l="l" t="t" r="r" b="b"/>
            <a:pathLst>
              <a:path w="3661880" h="3401568">
                <a:moveTo>
                  <a:pt x="774544" y="0"/>
                </a:moveTo>
                <a:lnTo>
                  <a:pt x="3661880" y="0"/>
                </a:lnTo>
                <a:lnTo>
                  <a:pt x="3661880" y="3401568"/>
                </a:lnTo>
                <a:lnTo>
                  <a:pt x="0" y="3401568"/>
                </a:lnTo>
                <a:lnTo>
                  <a:pt x="104462" y="3186501"/>
                </a:lnTo>
                <a:cubicBezTo>
                  <a:pt x="492537" y="2345513"/>
                  <a:pt x="732594" y="1346092"/>
                  <a:pt x="769909" y="268359"/>
                </a:cubicBezTo>
                <a:close/>
              </a:path>
            </a:pathLst>
          </a:custGeom>
        </p:spPr>
      </p:pic>
      <p:pic>
        <p:nvPicPr>
          <p:cNvPr id="5" name="Picture 5" descr="Icon&#10;&#10;Description automatically generated">
            <a:extLst>
              <a:ext uri="{FF2B5EF4-FFF2-40B4-BE49-F238E27FC236}">
                <a16:creationId xmlns:a16="http://schemas.microsoft.com/office/drawing/2014/main" id="{2594B719-7127-4F7F-8909-27BE4FABE783}"/>
              </a:ext>
            </a:extLst>
          </p:cNvPr>
          <p:cNvPicPr>
            <a:picLocks noChangeAspect="1"/>
          </p:cNvPicPr>
          <p:nvPr/>
        </p:nvPicPr>
        <p:blipFill rotWithShape="1">
          <a:blip r:embed="rId5"/>
          <a:srcRect t="3437" r="4" b="4"/>
          <a:stretch/>
        </p:blipFill>
        <p:spPr>
          <a:xfrm>
            <a:off x="5168353" y="3456432"/>
            <a:ext cx="4064598" cy="3401568"/>
          </a:xfrm>
          <a:custGeom>
            <a:avLst/>
            <a:gdLst/>
            <a:ahLst/>
            <a:cxnLst/>
            <a:rect l="l" t="t" r="r" b="b"/>
            <a:pathLst>
              <a:path w="4064598" h="3401568">
                <a:moveTo>
                  <a:pt x="749132" y="0"/>
                </a:moveTo>
                <a:lnTo>
                  <a:pt x="4064598" y="0"/>
                </a:lnTo>
                <a:lnTo>
                  <a:pt x="4059963" y="268360"/>
                </a:lnTo>
                <a:cubicBezTo>
                  <a:pt x="4022649" y="1346093"/>
                  <a:pt x="3782591" y="2345514"/>
                  <a:pt x="3394516" y="3186502"/>
                </a:cubicBezTo>
                <a:lnTo>
                  <a:pt x="3290055" y="3401568"/>
                </a:lnTo>
                <a:lnTo>
                  <a:pt x="0" y="3401568"/>
                </a:lnTo>
                <a:lnTo>
                  <a:pt x="79008" y="3238906"/>
                </a:lnTo>
                <a:cubicBezTo>
                  <a:pt x="502362" y="2321466"/>
                  <a:pt x="749563" y="1215476"/>
                  <a:pt x="749563" y="24956"/>
                </a:cubicBezTo>
                <a:close/>
              </a:path>
            </a:pathLst>
          </a:custGeom>
        </p:spPr>
      </p:pic>
      <p:sp useBgFill="1">
        <p:nvSpPr>
          <p:cNvPr id="27" name="Freeform: Shape 26">
            <a:extLst>
              <a:ext uri="{FF2B5EF4-FFF2-40B4-BE49-F238E27FC236}">
                <a16:creationId xmlns:a16="http://schemas.microsoft.com/office/drawing/2014/main" id="{398DFB7A-5FB9-4FBB-8BD1-0DBC6A365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9" name="Freeform: Shape 28">
            <a:extLst>
              <a:ext uri="{FF2B5EF4-FFF2-40B4-BE49-F238E27FC236}">
                <a16:creationId xmlns:a16="http://schemas.microsoft.com/office/drawing/2014/main" id="{357E4EC5-5150-4D8A-B97F-668E90752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448056" y="685800"/>
            <a:ext cx="4922338" cy="1325563"/>
          </a:xfrm>
        </p:spPr>
        <p:txBody>
          <a:bodyPr vert="horz" lIns="91440" tIns="45720" rIns="91440" bIns="45720" rtlCol="0" anchor="ctr">
            <a:normAutofit/>
          </a:bodyPr>
          <a:lstStyle/>
          <a:p>
            <a:r>
              <a:rPr lang="en-US" sz="3100" kern="1200">
                <a:solidFill>
                  <a:schemeClr val="tx1"/>
                </a:solidFill>
                <a:latin typeface="+mj-lt"/>
                <a:ea typeface="+mj-ea"/>
                <a:cs typeface="+mj-cs"/>
              </a:rPr>
              <a:t>Indigenous Peoples </a:t>
            </a:r>
            <a:br>
              <a:rPr lang="en-US" sz="3100" kern="1200"/>
            </a:br>
            <a:r>
              <a:rPr lang="en-US" sz="3100" kern="1200">
                <a:solidFill>
                  <a:schemeClr val="tx1"/>
                </a:solidFill>
                <a:latin typeface="+mj-lt"/>
                <a:ea typeface="+mj-ea"/>
                <a:cs typeface="+mj-cs"/>
              </a:rPr>
              <a:t>Pre-Contact </a:t>
            </a:r>
          </a:p>
        </p:txBody>
      </p:sp>
      <p:sp>
        <p:nvSpPr>
          <p:cNvPr id="31" name="Rectangle 30">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448056" y="2514600"/>
            <a:ext cx="4922338" cy="3666744"/>
          </a:xfrm>
        </p:spPr>
        <p:txBody>
          <a:bodyPr vert="horz" lIns="91440" tIns="45720" rIns="91440" bIns="45720" rtlCol="0" anchor="t">
            <a:normAutofit/>
          </a:bodyPr>
          <a:lstStyle/>
          <a:p>
            <a:pPr marL="457200" indent="-342900">
              <a:spcBef>
                <a:spcPts val="0"/>
              </a:spcBef>
              <a:spcAft>
                <a:spcPts val="600"/>
              </a:spcAft>
              <a:buFont typeface="Wingdings" panose="020B0604020202020204" pitchFamily="34" charset="0"/>
              <a:buChar char="v"/>
              <a:defRPr/>
            </a:pPr>
            <a:r>
              <a:rPr lang="en-US" sz="2200">
                <a:solidFill>
                  <a:srgbClr val="3E788C"/>
                </a:solidFill>
              </a:rPr>
              <a:t>Before the arrival of Europeans, Indigenous communities were diverse and strong.</a:t>
            </a:r>
          </a:p>
          <a:p>
            <a:pPr marL="457200" indent="-342900">
              <a:spcBef>
                <a:spcPts val="0"/>
              </a:spcBef>
              <a:spcAft>
                <a:spcPts val="600"/>
              </a:spcAft>
              <a:buFont typeface="Wingdings"/>
              <a:buChar char="v"/>
              <a:defRPr/>
            </a:pPr>
            <a:endParaRPr lang="en-US" sz="2200">
              <a:solidFill>
                <a:srgbClr val="3E788C"/>
              </a:solidFill>
            </a:endParaRPr>
          </a:p>
          <a:p>
            <a:pPr marL="457200" indent="-342900">
              <a:spcBef>
                <a:spcPts val="0"/>
              </a:spcBef>
              <a:spcAft>
                <a:spcPts val="600"/>
              </a:spcAft>
              <a:buFont typeface="Wingdings" panose="020B0604020202020204" pitchFamily="34" charset="0"/>
              <a:buChar char="v"/>
              <a:defRPr/>
            </a:pPr>
            <a:r>
              <a:rPr lang="en-US" sz="2200">
                <a:solidFill>
                  <a:srgbClr val="3E788C"/>
                </a:solidFill>
              </a:rPr>
              <a:t>Communities often lived in harmony and treated all things with love and respect. </a:t>
            </a:r>
          </a:p>
          <a:p>
            <a:pPr marL="0">
              <a:spcBef>
                <a:spcPts val="0"/>
              </a:spcBef>
              <a:spcAft>
                <a:spcPts val="600"/>
              </a:spcAft>
              <a:buFont typeface="Arial" panose="020B0604020202020204" pitchFamily="34" charset="0"/>
              <a:buChar char="•"/>
              <a:defRPr/>
            </a:pPr>
            <a:endParaRPr lang="en-US" sz="2000">
              <a:solidFill>
                <a:schemeClr val="tx1"/>
              </a:solidFill>
            </a:endParaRPr>
          </a:p>
          <a:p>
            <a:pPr marL="0" marR="0" lvl="0" fontAlgn="auto">
              <a:spcBef>
                <a:spcPts val="0"/>
              </a:spcBef>
              <a:spcAft>
                <a:spcPts val="600"/>
              </a:spcAft>
              <a:buClrTx/>
              <a:buSzTx/>
              <a:buFont typeface="Arial" panose="020B0604020202020204" pitchFamily="34" charset="0"/>
              <a:buChar char="•"/>
              <a:tabLst/>
              <a:defRPr/>
            </a:pPr>
            <a:endParaRPr lang="en-US" sz="2000">
              <a:solidFill>
                <a:schemeClr val="tx1"/>
              </a:solidFill>
            </a:endParaRPr>
          </a:p>
        </p:txBody>
      </p:sp>
      <p:pic>
        <p:nvPicPr>
          <p:cNvPr id="7" name="Picture 8" descr="Icon&#10;&#10;Description automatically generated">
            <a:extLst>
              <a:ext uri="{FF2B5EF4-FFF2-40B4-BE49-F238E27FC236}">
                <a16:creationId xmlns:a16="http://schemas.microsoft.com/office/drawing/2014/main" id="{0466B438-6D99-469F-A5E1-B72CDF25190A}"/>
              </a:ext>
            </a:extLst>
          </p:cNvPr>
          <p:cNvPicPr>
            <a:picLocks noChangeAspect="1"/>
          </p:cNvPicPr>
          <p:nvPr/>
        </p:nvPicPr>
        <p:blipFill rotWithShape="1">
          <a:blip r:embed="rId6"/>
          <a:srcRect r="7622"/>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spTree>
    <p:extLst>
      <p:ext uri="{BB962C8B-B14F-4D97-AF65-F5344CB8AC3E}">
        <p14:creationId xmlns:p14="http://schemas.microsoft.com/office/powerpoint/2010/main" val="790705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41" name="Picture 4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4780221" y="581307"/>
            <a:ext cx="6876197" cy="645869"/>
          </a:xfrm>
        </p:spPr>
        <p:txBody>
          <a:bodyPr vert="horz" lIns="91440" tIns="45720" rIns="91440" bIns="45720" rtlCol="0" anchor="ctr">
            <a:normAutofit fontScale="90000"/>
          </a:bodyPr>
          <a:lstStyle/>
          <a:p>
            <a:pPr algn="ctr"/>
            <a:r>
              <a:rPr lang="en-US" sz="3400">
                <a:solidFill>
                  <a:srgbClr val="00587F"/>
                </a:solidFill>
              </a:rPr>
              <a:t>Indigenous Peoples Pre-Contact </a:t>
            </a:r>
            <a:br>
              <a:rPr lang="en-US" sz="3400">
                <a:solidFill>
                  <a:srgbClr val="00587F"/>
                </a:solidFill>
              </a:rPr>
            </a:br>
            <a:br>
              <a:rPr lang="en-US" sz="3400"/>
            </a:br>
            <a:endParaRPr lang="en-US" sz="3400">
              <a:solidFill>
                <a:srgbClr val="00587F"/>
              </a:solidFill>
            </a:endParaRPr>
          </a:p>
        </p:txBody>
      </p:sp>
      <p:sp>
        <p:nvSpPr>
          <p:cNvPr id="4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rebuchet MS" panose="020B0603020202020204"/>
              <a:ea typeface="+mn-ea"/>
              <a:cs typeface="+mn-cs"/>
            </a:endParaRPr>
          </a:p>
        </p:txBody>
      </p:sp>
      <p:pic>
        <p:nvPicPr>
          <p:cNvPr id="4" name="Picture 4" descr="Icon&#10;&#10;Description automatically generated">
            <a:extLst>
              <a:ext uri="{FF2B5EF4-FFF2-40B4-BE49-F238E27FC236}">
                <a16:creationId xmlns:a16="http://schemas.microsoft.com/office/drawing/2014/main" id="{AF4E279F-9CDA-4708-A680-04482F2C4977}"/>
              </a:ext>
            </a:extLst>
          </p:cNvPr>
          <p:cNvPicPr>
            <a:picLocks noChangeAspect="1"/>
          </p:cNvPicPr>
          <p:nvPr/>
        </p:nvPicPr>
        <p:blipFill rotWithShape="1">
          <a:blip r:embed="rId4">
            <a:alphaModFix/>
          </a:blip>
          <a:srcRect l="18358" r="16432"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p:cNvSpPr>
            <a:spLocks noGrp="1"/>
          </p:cNvSpPr>
          <p:nvPr>
            <p:ph sz="half" idx="1"/>
          </p:nvPr>
        </p:nvSpPr>
        <p:spPr>
          <a:xfrm>
            <a:off x="5362832" y="1175913"/>
            <a:ext cx="6828808" cy="5734952"/>
          </a:xfrm>
        </p:spPr>
        <p:txBody>
          <a:bodyPr vert="horz" lIns="91440" tIns="45720" rIns="91440" bIns="45720" rtlCol="0" anchor="ctr">
            <a:normAutofit/>
          </a:bodyPr>
          <a:lstStyle/>
          <a:p>
            <a:pPr marL="0" indent="0">
              <a:spcBef>
                <a:spcPts val="0"/>
              </a:spcBef>
              <a:spcAft>
                <a:spcPts val="600"/>
              </a:spcAft>
              <a:buNone/>
              <a:defRPr/>
            </a:pPr>
            <a:r>
              <a:rPr lang="en-US" sz="2600" i="1">
                <a:solidFill>
                  <a:srgbClr val="00587F"/>
                </a:solidFill>
              </a:rPr>
              <a:t>Women &amp; Two-Spirit </a:t>
            </a:r>
          </a:p>
          <a:p>
            <a:pPr marL="0" indent="0">
              <a:spcBef>
                <a:spcPts val="0"/>
              </a:spcBef>
              <a:spcAft>
                <a:spcPts val="600"/>
              </a:spcAft>
              <a:buNone/>
              <a:defRPr/>
            </a:pPr>
            <a:endParaRPr lang="en-US" sz="2600" i="1">
              <a:solidFill>
                <a:srgbClr val="00587F"/>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There weren't any strict gender and sexuality expectations or rules.  </a:t>
            </a:r>
          </a:p>
          <a:p>
            <a:pPr indent="-342900">
              <a:spcBef>
                <a:spcPts val="0"/>
              </a:spcBef>
              <a:spcAft>
                <a:spcPts val="600"/>
              </a:spcAft>
              <a:buFont typeface="Wingdings" panose="020B0604020202020204" pitchFamily="34" charset="0"/>
              <a:buChar char="v"/>
              <a:defRPr/>
            </a:pPr>
            <a:endParaRPr lang="en-US" sz="2200">
              <a:solidFill>
                <a:srgbClr val="3E788C"/>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People expressed themselves in whatever ways felt most natural to them. </a:t>
            </a:r>
          </a:p>
          <a:p>
            <a:pPr indent="-342900">
              <a:spcBef>
                <a:spcPts val="0"/>
              </a:spcBef>
              <a:spcAft>
                <a:spcPts val="600"/>
              </a:spcAft>
              <a:buFont typeface="Wingdings" panose="020B0604020202020204" pitchFamily="34" charset="0"/>
              <a:buChar char="v"/>
              <a:defRPr/>
            </a:pPr>
            <a:endParaRPr lang="en-US" sz="2200">
              <a:solidFill>
                <a:srgbClr val="3E788C"/>
              </a:solidFill>
            </a:endParaRPr>
          </a:p>
          <a:p>
            <a:pPr marL="571500" indent="-342900">
              <a:spcBef>
                <a:spcPts val="0"/>
              </a:spcBef>
              <a:spcAft>
                <a:spcPts val="600"/>
              </a:spcAft>
              <a:buFont typeface="Wingdings" panose="020B0604020202020204" pitchFamily="34" charset="0"/>
              <a:buChar char="v"/>
              <a:defRPr/>
            </a:pPr>
            <a:r>
              <a:rPr lang="en-US" sz="2200" i="1">
                <a:solidFill>
                  <a:srgbClr val="3E788C"/>
                </a:solidFill>
              </a:rPr>
              <a:t>All </a:t>
            </a:r>
            <a:r>
              <a:rPr lang="en-US" sz="2200">
                <a:solidFill>
                  <a:srgbClr val="3E788C"/>
                </a:solidFill>
              </a:rPr>
              <a:t>community members were equally valuable and accepted.</a:t>
            </a:r>
          </a:p>
          <a:p>
            <a:pPr indent="-342900">
              <a:spcBef>
                <a:spcPts val="0"/>
              </a:spcBef>
              <a:spcAft>
                <a:spcPts val="600"/>
              </a:spcAft>
              <a:buFont typeface="Wingdings" panose="020B0604020202020204" pitchFamily="34" charset="0"/>
              <a:buChar char="v"/>
              <a:defRPr/>
            </a:pPr>
            <a:endParaRPr lang="en-US" sz="2200">
              <a:solidFill>
                <a:srgbClr val="3E788C"/>
              </a:solidFill>
            </a:endParaRPr>
          </a:p>
          <a:p>
            <a:pPr marL="571500" indent="-342900">
              <a:spcBef>
                <a:spcPts val="0"/>
              </a:spcBef>
              <a:spcAft>
                <a:spcPts val="600"/>
              </a:spcAft>
              <a:buFont typeface="Wingdings" panose="020B0604020202020204" pitchFamily="34" charset="0"/>
              <a:buChar char="v"/>
              <a:defRPr/>
            </a:pPr>
            <a:r>
              <a:rPr lang="en-US" sz="2200">
                <a:solidFill>
                  <a:srgbClr val="3E788C"/>
                </a:solidFill>
              </a:rPr>
              <a:t>Men, women and gender-diverse people worked together to make decisions for the community. </a:t>
            </a:r>
          </a:p>
          <a:p>
            <a:pPr marL="0">
              <a:spcBef>
                <a:spcPts val="0"/>
              </a:spcBef>
              <a:spcAft>
                <a:spcPts val="600"/>
              </a:spcAft>
              <a:buFont typeface="Arial" panose="020B0604020202020204" pitchFamily="34" charset="0"/>
              <a:buChar char="•"/>
              <a:defRPr/>
            </a:pPr>
            <a:endParaRPr lang="en-US" sz="1400">
              <a:solidFill>
                <a:srgbClr val="000000"/>
              </a:solidFill>
            </a:endParaRPr>
          </a:p>
          <a:p>
            <a:pPr marL="0">
              <a:spcBef>
                <a:spcPts val="0"/>
              </a:spcBef>
              <a:spcAft>
                <a:spcPts val="600"/>
              </a:spcAft>
              <a:buFont typeface="Arial" panose="020B0604020202020204" pitchFamily="34" charset="0"/>
              <a:buChar char="•"/>
              <a:defRPr/>
            </a:pPr>
            <a:endParaRPr lang="en-US" sz="1400">
              <a:solidFill>
                <a:srgbClr val="000000"/>
              </a:solidFill>
            </a:endParaRPr>
          </a:p>
          <a:p>
            <a:pPr marL="0">
              <a:spcBef>
                <a:spcPts val="0"/>
              </a:spcBef>
              <a:spcAft>
                <a:spcPts val="600"/>
              </a:spcAft>
              <a:buFont typeface="Arial" panose="020B0604020202020204" pitchFamily="34" charset="0"/>
              <a:buChar char="•"/>
              <a:defRPr/>
            </a:pPr>
            <a:endParaRPr lang="en-US" sz="1400">
              <a:solidFill>
                <a:srgbClr val="000000"/>
              </a:solidFill>
            </a:endParaRPr>
          </a:p>
          <a:p>
            <a:pPr marL="0" marR="0" lvl="0" fontAlgn="auto">
              <a:spcBef>
                <a:spcPts val="0"/>
              </a:spcBef>
              <a:spcAft>
                <a:spcPts val="600"/>
              </a:spcAft>
              <a:buClrTx/>
              <a:buSzTx/>
              <a:buFont typeface="Arial" panose="020B0604020202020204" pitchFamily="34" charset="0"/>
              <a:buChar char="•"/>
              <a:tabLst/>
              <a:defRPr/>
            </a:pPr>
            <a:endParaRPr lang="en-US" sz="1400">
              <a:solidFill>
                <a:srgbClr val="000000"/>
              </a:solidFill>
            </a:endParaRPr>
          </a:p>
        </p:txBody>
      </p:sp>
    </p:spTree>
    <p:extLst>
      <p:ext uri="{BB962C8B-B14F-4D97-AF65-F5344CB8AC3E}">
        <p14:creationId xmlns:p14="http://schemas.microsoft.com/office/powerpoint/2010/main" val="2285802567"/>
      </p:ext>
    </p:extLst>
  </p:cSld>
  <p:clrMapOvr>
    <a:masterClrMapping/>
  </p:clrMapOvr>
</p:sld>
</file>

<file path=ppt/theme/theme1.xml><?xml version="1.0" encoding="utf-8"?>
<a:theme xmlns:a="http://schemas.openxmlformats.org/drawingml/2006/main" name="1_Office Theme">
  <a:themeElements>
    <a:clrScheme name="NWAC Colours 1">
      <a:dk1>
        <a:srgbClr val="00587F"/>
      </a:dk1>
      <a:lt1>
        <a:srgbClr val="FFFFFF"/>
      </a:lt1>
      <a:dk2>
        <a:srgbClr val="00587F"/>
      </a:dk2>
      <a:lt2>
        <a:srgbClr val="A5BC9C"/>
      </a:lt2>
      <a:accent1>
        <a:srgbClr val="599DB5"/>
      </a:accent1>
      <a:accent2>
        <a:srgbClr val="7FCFDA"/>
      </a:accent2>
      <a:accent3>
        <a:srgbClr val="95C5BB"/>
      </a:accent3>
      <a:accent4>
        <a:srgbClr val="BFA765"/>
      </a:accent4>
      <a:accent5>
        <a:srgbClr val="DB8335"/>
      </a:accent5>
      <a:accent6>
        <a:srgbClr val="FFFFFF"/>
      </a:accent6>
      <a:hlink>
        <a:srgbClr val="DA5027"/>
      </a:hlink>
      <a:folHlink>
        <a:srgbClr val="D2922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7844</Words>
  <Application>Microsoft Macintosh PowerPoint</Application>
  <PresentationFormat>Widescreen</PresentationFormat>
  <Paragraphs>560</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Symbol</vt:lpstr>
      <vt:lpstr>Trebuchet MS</vt:lpstr>
      <vt:lpstr>Wingdings</vt:lpstr>
      <vt:lpstr>Wingdings,Sans-Serif</vt:lpstr>
      <vt:lpstr>1_Office Theme</vt:lpstr>
      <vt:lpstr>PowerPoint Presentation</vt:lpstr>
      <vt:lpstr>Key Terms</vt:lpstr>
      <vt:lpstr>Key Terms</vt:lpstr>
      <vt:lpstr>Key Terms</vt:lpstr>
      <vt:lpstr>Trafficking Indigenous Women, Girls &amp; 2SLGBTQQIA+ Peoples: Community Members</vt:lpstr>
      <vt:lpstr>Table of Contents</vt:lpstr>
      <vt:lpstr>A Brief History of Colonization</vt:lpstr>
      <vt:lpstr>Indigenous Peoples  Pre-Contact </vt:lpstr>
      <vt:lpstr>Indigenous Peoples Pre-Contact   </vt:lpstr>
      <vt:lpstr>Contact &amp; Colonization </vt:lpstr>
      <vt:lpstr>Contact &amp; Colonization </vt:lpstr>
      <vt:lpstr>PowerPoint Presentation</vt:lpstr>
      <vt:lpstr>Contact &amp; Colonization </vt:lpstr>
      <vt:lpstr>Contact &amp; Colonization </vt:lpstr>
      <vt:lpstr>Colonialism Today</vt:lpstr>
      <vt:lpstr>Present-Day Experiences  </vt:lpstr>
      <vt:lpstr>Present-Day Experiences  </vt:lpstr>
      <vt:lpstr>Present-Day Experiences  </vt:lpstr>
      <vt:lpstr>Present-Day Experiences  </vt:lpstr>
      <vt:lpstr>Indigenous Women, Girls &amp; 2SLGBTQQIA+ Peoples and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vt:lpstr>
      <vt:lpstr>Indigenous Women &amp; Exploitation </vt:lpstr>
      <vt:lpstr>Next Steps for Community Members</vt:lpstr>
      <vt:lpstr>Next Steps</vt:lpstr>
      <vt:lpstr>Next Steps</vt:lpstr>
      <vt:lpstr>Planting Seeds of Hope for Community Members</vt:lpstr>
      <vt:lpstr>Planting Seeds of Hope </vt:lpstr>
      <vt:lpstr>Planting Seeds of Hope</vt:lpstr>
      <vt:lpstr>Planting Seeds of Hope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Sinclair</dc:creator>
  <cp:lastModifiedBy>Megan Sinclair</cp:lastModifiedBy>
  <cp:revision>2</cp:revision>
  <dcterms:created xsi:type="dcterms:W3CDTF">2021-04-29T20:12:00Z</dcterms:created>
  <dcterms:modified xsi:type="dcterms:W3CDTF">2021-04-29T20:22:55Z</dcterms:modified>
</cp:coreProperties>
</file>